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3679488" cy="24382413"/>
  <p:notesSz cx="6858000" cy="9144000"/>
  <p:defaultTextStyle>
    <a:defPPr>
      <a:defRPr lang="en-US"/>
    </a:defPPr>
    <a:lvl1pPr marL="0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1pPr>
    <a:lvl2pPr marL="1217981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2pPr>
    <a:lvl3pPr marL="2435962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3pPr>
    <a:lvl4pPr marL="3653942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4pPr>
    <a:lvl5pPr marL="4871923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5pPr>
    <a:lvl6pPr marL="6089904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6pPr>
    <a:lvl7pPr marL="7307885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7pPr>
    <a:lvl8pPr marL="8525866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8pPr>
    <a:lvl9pPr marL="9743846" algn="l" defTabSz="1217981" rtl="0" eaLnBrk="1" latinLnBrk="0" hangingPunct="1">
      <a:defRPr sz="47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680" userDrawn="1">
          <p15:clr>
            <a:srgbClr val="A4A3A4"/>
          </p15:clr>
        </p15:guide>
        <p15:guide id="2" pos="43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11"/>
    <p:restoredTop sz="94674"/>
  </p:normalViewPr>
  <p:slideViewPr>
    <p:cSldViewPr snapToGrid="0" snapToObjects="1">
      <p:cViewPr>
        <p:scale>
          <a:sx n="70" d="100"/>
          <a:sy n="70" d="100"/>
        </p:scale>
        <p:origin x="-1362" y="1296"/>
      </p:cViewPr>
      <p:guideLst>
        <p:guide orient="horz" pos="7680"/>
        <p:guide pos="43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38176793178235"/>
          <c:y val="0.10204642841863261"/>
          <c:w val="0.83743364134476594"/>
          <c:h val="0.709374086857559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'[grafico congreso maíz tardío  2017 6-09-17- ultimo miercoles.xlsx]Poster CMT'!$F$4</c:f>
              <c:strCache>
                <c:ptCount val="1"/>
                <c:pt idx="0">
                  <c:v>2016/17 *(n=16)</c:v>
                </c:pt>
              </c:strCache>
            </c:strRef>
          </c:tx>
          <c:spPr>
            <a:solidFill>
              <a:srgbClr val="F38DD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5.4421757047135456E-2"/>
                  <c:y val="-1.9930241017817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14284489949218E-2"/>
                  <c:y val="-1.9930241017817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258493490065139E-2"/>
                  <c:y val="-1.5944192814253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1700669194778684E-2"/>
                  <c:y val="-1.5944192814253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'[grafico congreso maíz tardío  2017 6-09-17- ultimo miercoles.xlsx]Poster CMT'!$G$3:$J$3</c:f>
              <c:strCache>
                <c:ptCount val="4"/>
                <c:pt idx="0">
                  <c:v>Fusarium spp.</c:v>
                </c:pt>
                <c:pt idx="1">
                  <c:v>Penicillium spp.</c:v>
                </c:pt>
                <c:pt idx="2">
                  <c:v>Aspergillus spp.</c:v>
                </c:pt>
                <c:pt idx="3">
                  <c:v>A. flavus</c:v>
                </c:pt>
              </c:strCache>
            </c:strRef>
          </c:cat>
          <c:val>
            <c:numRef>
              <c:f>'[grafico congreso maíz tardío  2017 6-09-17- ultimo miercoles.xlsx]Poster CMT'!$G$4:$J$4</c:f>
              <c:numCache>
                <c:formatCode>0.0</c:formatCode>
                <c:ptCount val="4"/>
                <c:pt idx="0">
                  <c:v>86.6</c:v>
                </c:pt>
                <c:pt idx="1">
                  <c:v>47</c:v>
                </c:pt>
                <c:pt idx="2">
                  <c:v>5.2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78848"/>
        <c:axId val="70080384"/>
        <c:axId val="0"/>
      </c:bar3DChart>
      <c:catAx>
        <c:axId val="70078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0" i="1" baseline="0"/>
            </a:pPr>
            <a:endParaRPr lang="es-AR"/>
          </a:p>
        </c:txPr>
        <c:crossAx val="70080384"/>
        <c:crosses val="autoZero"/>
        <c:auto val="1"/>
        <c:lblAlgn val="ctr"/>
        <c:lblOffset val="100"/>
        <c:noMultiLvlLbl val="0"/>
      </c:catAx>
      <c:valAx>
        <c:axId val="7008038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 Infección de Granos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es-AR"/>
          </a:p>
        </c:txPr>
        <c:crossAx val="70078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5962" y="7574355"/>
            <a:ext cx="11627565" cy="5226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923" y="13816701"/>
            <a:ext cx="9575642" cy="62310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2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7629" y="733729"/>
            <a:ext cx="3077885" cy="156002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974" y="733729"/>
            <a:ext cx="9005663" cy="156002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1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585" y="15667963"/>
            <a:ext cx="11627565" cy="484261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585" y="10334308"/>
            <a:ext cx="11627565" cy="53336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974" y="4266924"/>
            <a:ext cx="6041774" cy="12067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3740" y="4266924"/>
            <a:ext cx="6041774" cy="12067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75" y="976429"/>
            <a:ext cx="12311539" cy="406373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74" y="5457825"/>
            <a:ext cx="6044150" cy="22745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974" y="7732384"/>
            <a:ext cx="6044150" cy="14048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8992" y="5457825"/>
            <a:ext cx="6046524" cy="22745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8992" y="7732384"/>
            <a:ext cx="6046524" cy="140481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4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0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77" y="970779"/>
            <a:ext cx="4500457" cy="41314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300" y="970786"/>
            <a:ext cx="7647214" cy="208097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977" y="5102253"/>
            <a:ext cx="4500457" cy="166782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3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275" y="17067689"/>
            <a:ext cx="8207693" cy="20149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275" y="2178612"/>
            <a:ext cx="8207693" cy="146294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275" y="19082626"/>
            <a:ext cx="8207693" cy="28615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975" y="976429"/>
            <a:ext cx="12311539" cy="4063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75" y="5689235"/>
            <a:ext cx="12311539" cy="16091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974" y="22598887"/>
            <a:ext cx="3191881" cy="129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432D-1FCE-FE46-A0FB-77409266DB1A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825" y="22598887"/>
            <a:ext cx="4331838" cy="129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3633" y="22598887"/>
            <a:ext cx="3191881" cy="129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D938-4361-7C49-9007-457FFC4550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6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1105786" y="4306957"/>
            <a:ext cx="5754282" cy="811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templates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17845" y="15383404"/>
            <a:ext cx="17317209" cy="8999009"/>
          </a:xfrm>
          <a:prstGeom prst="rect">
            <a:avLst/>
          </a:prstGeom>
          <a:scene3d>
            <a:camera prst="orthographicFront">
              <a:rot lat="0" lon="21299992" rev="0"/>
            </a:camera>
            <a:lightRig rig="threePt" dir="t"/>
          </a:scene3d>
        </p:spPr>
      </p:pic>
      <p:pic>
        <p:nvPicPr>
          <p:cNvPr id="5" name="Picture 4" descr="template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8" y="-204474"/>
            <a:ext cx="5217668" cy="261066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95723" y="3975788"/>
            <a:ext cx="3774409" cy="697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extBox 6"/>
          <p:cNvSpPr txBox="1"/>
          <p:nvPr/>
        </p:nvSpPr>
        <p:spPr>
          <a:xfrm>
            <a:off x="2210124" y="4064464"/>
            <a:ext cx="3753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&gt; INTRODUCCIÓN &lt;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187609" y="4306957"/>
            <a:ext cx="5754282" cy="811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8429918" y="3963084"/>
            <a:ext cx="3269665" cy="697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6"/>
          <p:cNvSpPr txBox="1"/>
          <p:nvPr/>
        </p:nvSpPr>
        <p:spPr>
          <a:xfrm>
            <a:off x="8508687" y="4051760"/>
            <a:ext cx="339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&gt; RESULTADOS &lt; 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105786" y="13240153"/>
            <a:ext cx="5754282" cy="811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2175236" y="12886862"/>
            <a:ext cx="3615383" cy="697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6"/>
          <p:cNvSpPr txBox="1"/>
          <p:nvPr/>
        </p:nvSpPr>
        <p:spPr>
          <a:xfrm>
            <a:off x="2242176" y="12975538"/>
            <a:ext cx="370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&gt; METODOLOG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ÍA &lt;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187609" y="13240153"/>
            <a:ext cx="5754282" cy="811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8098717" y="12874162"/>
            <a:ext cx="3932067" cy="697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TextBox 6"/>
          <p:cNvSpPr txBox="1"/>
          <p:nvPr/>
        </p:nvSpPr>
        <p:spPr>
          <a:xfrm>
            <a:off x="8266797" y="12962838"/>
            <a:ext cx="367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Arial"/>
                <a:cs typeface="Arial"/>
              </a:rPr>
              <a:t>&gt; CONCLUSIONES &lt;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10172" y="-3348789"/>
            <a:ext cx="6301819" cy="9265291"/>
          </a:xfrm>
          <a:prstGeom prst="rect">
            <a:avLst/>
          </a:prstGeom>
        </p:spPr>
      </p:pic>
      <p:sp>
        <p:nvSpPr>
          <p:cNvPr id="27" name="Triángulo 26"/>
          <p:cNvSpPr/>
          <p:nvPr/>
        </p:nvSpPr>
        <p:spPr>
          <a:xfrm rot="5400000">
            <a:off x="1137836" y="21861411"/>
            <a:ext cx="434518" cy="374585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Triángulo 27"/>
          <p:cNvSpPr/>
          <p:nvPr/>
        </p:nvSpPr>
        <p:spPr>
          <a:xfrm rot="5400000">
            <a:off x="1767728" y="21861412"/>
            <a:ext cx="434518" cy="374585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CuadroTexto 30"/>
          <p:cNvSpPr txBox="1"/>
          <p:nvPr/>
        </p:nvSpPr>
        <p:spPr>
          <a:xfrm>
            <a:off x="7187609" y="4643918"/>
            <a:ext cx="57542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dirty="0" smtClean="0"/>
              <a:t>Patógenos detectados:</a:t>
            </a:r>
          </a:p>
          <a:p>
            <a:pPr algn="just"/>
            <a:r>
              <a:rPr lang="es-AR" sz="2000" dirty="0" smtClean="0"/>
              <a:t>- Mancha gris por </a:t>
            </a:r>
            <a:r>
              <a:rPr lang="es-AR" sz="2000" i="1" dirty="0" err="1" smtClean="0"/>
              <a:t>Cercospora</a:t>
            </a:r>
            <a:r>
              <a:rPr lang="es-AR" sz="2000" i="1" dirty="0" smtClean="0"/>
              <a:t> </a:t>
            </a:r>
            <a:r>
              <a:rPr lang="es-AR" sz="2000" i="1" dirty="0" err="1" smtClean="0"/>
              <a:t>zeae-maydis</a:t>
            </a:r>
            <a:r>
              <a:rPr lang="es-AR" sz="2000" dirty="0" smtClean="0"/>
              <a:t> </a:t>
            </a:r>
            <a:r>
              <a:rPr lang="es-AR" sz="2000" dirty="0"/>
              <a:t>y Tizón del maíz por </a:t>
            </a:r>
            <a:r>
              <a:rPr lang="es-AR" sz="2000" i="1" dirty="0" err="1"/>
              <a:t>Exserohilum</a:t>
            </a:r>
            <a:r>
              <a:rPr lang="es-AR" sz="2000" i="1" dirty="0"/>
              <a:t> </a:t>
            </a:r>
            <a:r>
              <a:rPr lang="es-AR" sz="2000" i="1" dirty="0" err="1"/>
              <a:t>turcicum</a:t>
            </a:r>
            <a:r>
              <a:rPr lang="es-AR" sz="2000" dirty="0"/>
              <a:t> en </a:t>
            </a:r>
            <a:r>
              <a:rPr lang="es-AR" sz="2000" dirty="0" smtClean="0"/>
              <a:t>el N de Córdoba, Santiago del Estero y Chaco.</a:t>
            </a:r>
          </a:p>
          <a:p>
            <a:pPr algn="just"/>
            <a:r>
              <a:rPr lang="es-AR" sz="2000" dirty="0" smtClean="0"/>
              <a:t>- Roya común por </a:t>
            </a:r>
            <a:r>
              <a:rPr lang="es-AR" sz="2000" i="1" dirty="0" err="1" smtClean="0"/>
              <a:t>Puccinia</a:t>
            </a:r>
            <a:r>
              <a:rPr lang="es-AR" sz="2000" i="1" dirty="0" smtClean="0"/>
              <a:t> </a:t>
            </a:r>
            <a:r>
              <a:rPr lang="es-AR" sz="2000" i="1" dirty="0" err="1" smtClean="0"/>
              <a:t>sorghi</a:t>
            </a:r>
            <a:r>
              <a:rPr lang="es-AR" sz="2000" i="1" dirty="0" smtClean="0"/>
              <a:t> </a:t>
            </a:r>
            <a:r>
              <a:rPr lang="es-AR" sz="2000" dirty="0" smtClean="0"/>
              <a:t>en el C y S de Córdoba, C de Santa Fe, N de Buenos Aires, Santiago del Estero y Chaco.</a:t>
            </a:r>
          </a:p>
          <a:p>
            <a:pPr algn="just">
              <a:buFontTx/>
              <a:buChar char="-"/>
            </a:pPr>
            <a:r>
              <a:rPr lang="es-AR" sz="2000" dirty="0" smtClean="0"/>
              <a:t> Carbón común por </a:t>
            </a:r>
            <a:r>
              <a:rPr lang="es-AR" sz="2000" i="1" dirty="0" err="1" smtClean="0"/>
              <a:t>Ustilago</a:t>
            </a:r>
            <a:r>
              <a:rPr lang="es-AR" sz="2000" i="1" dirty="0" smtClean="0"/>
              <a:t> </a:t>
            </a:r>
            <a:r>
              <a:rPr lang="es-AR" sz="2000" i="1" dirty="0" err="1" smtClean="0"/>
              <a:t>maydis</a:t>
            </a:r>
            <a:r>
              <a:rPr lang="es-AR" sz="2000" dirty="0" smtClean="0"/>
              <a:t> en el S de Córdoba y N de Buenos Aires.</a:t>
            </a:r>
          </a:p>
          <a:p>
            <a:pPr algn="just">
              <a:buFontTx/>
              <a:buChar char="-"/>
            </a:pPr>
            <a:r>
              <a:rPr lang="es-AR" sz="2000" dirty="0" smtClean="0"/>
              <a:t> Mancha café por </a:t>
            </a:r>
            <a:r>
              <a:rPr lang="es-AR" sz="2000" i="1" dirty="0" err="1" smtClean="0"/>
              <a:t>Physoderma</a:t>
            </a:r>
            <a:r>
              <a:rPr lang="es-AR" sz="2000" i="1" dirty="0" smtClean="0"/>
              <a:t> </a:t>
            </a:r>
            <a:r>
              <a:rPr lang="es-AR" sz="2000" i="1" dirty="0" err="1" smtClean="0"/>
              <a:t>maydis</a:t>
            </a:r>
            <a:r>
              <a:rPr lang="es-AR" sz="2000" dirty="0" smtClean="0"/>
              <a:t> en Santiago del Estero.</a:t>
            </a:r>
          </a:p>
          <a:p>
            <a:pPr algn="just">
              <a:buFontTx/>
              <a:buChar char="-"/>
            </a:pPr>
            <a:r>
              <a:rPr lang="es-AR" sz="2000" dirty="0"/>
              <a:t>Mancha blanca por </a:t>
            </a:r>
            <a:r>
              <a:rPr lang="es-AR" sz="2000" i="1" dirty="0" err="1"/>
              <a:t>Phaeosphaeria</a:t>
            </a:r>
            <a:r>
              <a:rPr lang="es-AR" sz="2000" i="1" dirty="0"/>
              <a:t> </a:t>
            </a:r>
            <a:r>
              <a:rPr lang="es-AR" sz="2000" i="1" dirty="0" err="1" smtClean="0"/>
              <a:t>maydis</a:t>
            </a:r>
            <a:r>
              <a:rPr lang="es-AR" sz="2000" dirty="0" smtClean="0"/>
              <a:t>, en C y S de </a:t>
            </a:r>
            <a:r>
              <a:rPr lang="es-AR" sz="2000" dirty="0" smtClean="0"/>
              <a:t>Córdoba, </a:t>
            </a:r>
            <a:r>
              <a:rPr lang="es-AR" sz="2000" dirty="0" smtClean="0"/>
              <a:t>N de Buenos </a:t>
            </a:r>
            <a:r>
              <a:rPr lang="es-AR" sz="2000" dirty="0" smtClean="0"/>
              <a:t>Aires y SO de Chaco.</a:t>
            </a:r>
            <a:endParaRPr lang="es-AR" sz="2000" i="1" dirty="0" smtClean="0"/>
          </a:p>
          <a:p>
            <a:pPr algn="just"/>
            <a:r>
              <a:rPr lang="es-AR" sz="2000" dirty="0" smtClean="0"/>
              <a:t>Patógenos causales de podredumbre de espigas detectados:</a:t>
            </a:r>
            <a:endParaRPr lang="es-AR" sz="20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7187609" y="13752118"/>
            <a:ext cx="575428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AR" sz="2200" dirty="0" smtClean="0"/>
          </a:p>
          <a:p>
            <a:pPr algn="just"/>
            <a:endParaRPr lang="es-AR" sz="2200" dirty="0"/>
          </a:p>
          <a:p>
            <a:pPr algn="just"/>
            <a:endParaRPr lang="es-AR" sz="2200" dirty="0" smtClean="0"/>
          </a:p>
          <a:p>
            <a:pPr algn="just"/>
            <a:endParaRPr lang="es-AR" sz="2200" dirty="0"/>
          </a:p>
          <a:p>
            <a:pPr algn="just"/>
            <a:endParaRPr lang="es-AR" sz="2200" dirty="0" smtClean="0"/>
          </a:p>
          <a:p>
            <a:pPr algn="just"/>
            <a:endParaRPr lang="es-AR" sz="2200" dirty="0"/>
          </a:p>
          <a:p>
            <a:pPr algn="just"/>
            <a:endParaRPr lang="es-AR" sz="2200" dirty="0" smtClean="0"/>
          </a:p>
          <a:p>
            <a:pPr algn="just"/>
            <a:endParaRPr lang="es-AR" sz="2200" dirty="0"/>
          </a:p>
          <a:p>
            <a:pPr algn="just"/>
            <a:endParaRPr lang="es-AR" sz="2200" dirty="0" smtClean="0"/>
          </a:p>
          <a:p>
            <a:pPr algn="just"/>
            <a:endParaRPr lang="es-AR" sz="2200" dirty="0" smtClean="0"/>
          </a:p>
          <a:p>
            <a:pPr algn="just"/>
            <a:r>
              <a:rPr lang="es-AR" sz="2000" dirty="0" smtClean="0"/>
              <a:t>Las </a:t>
            </a:r>
            <a:r>
              <a:rPr lang="es-AR" sz="2000" dirty="0"/>
              <a:t>condiciones climáticas de la campaña </a:t>
            </a:r>
            <a:r>
              <a:rPr lang="es-AR" sz="2000" dirty="0" smtClean="0"/>
              <a:t>2016/17 caracterizada por excesos hídricos y térmicos,  </a:t>
            </a:r>
            <a:r>
              <a:rPr lang="es-AR" sz="2000" dirty="0"/>
              <a:t>junto a patógenos presentes en el rastrojo y al aporte de  inóculo </a:t>
            </a:r>
            <a:r>
              <a:rPr lang="es-AR" sz="2000" dirty="0" smtClean="0"/>
              <a:t>proveniente de </a:t>
            </a:r>
            <a:r>
              <a:rPr lang="es-AR" sz="2000" dirty="0"/>
              <a:t>zonas tropicales y subtropicales </a:t>
            </a:r>
            <a:r>
              <a:rPr lang="es-AR" sz="2000" dirty="0" smtClean="0"/>
              <a:t>favorecieron, principalmente</a:t>
            </a:r>
            <a:r>
              <a:rPr lang="es-AR" sz="2000" dirty="0"/>
              <a:t>, el desarrollo de </a:t>
            </a:r>
            <a:r>
              <a:rPr lang="es-AR" sz="2000" i="1" dirty="0" err="1"/>
              <a:t>Cercospora</a:t>
            </a:r>
            <a:r>
              <a:rPr lang="es-AR" sz="2000" i="1" dirty="0"/>
              <a:t> </a:t>
            </a:r>
            <a:r>
              <a:rPr lang="es-AR" sz="2000" i="1" dirty="0" err="1"/>
              <a:t>zeae-maydis</a:t>
            </a:r>
            <a:r>
              <a:rPr lang="es-AR" sz="2000" i="1" dirty="0"/>
              <a:t> </a:t>
            </a:r>
            <a:r>
              <a:rPr lang="es-AR" sz="2000" dirty="0"/>
              <a:t>y </a:t>
            </a:r>
            <a:r>
              <a:rPr lang="es-AR" sz="2000" i="1" dirty="0" err="1"/>
              <a:t>Exserohilum</a:t>
            </a:r>
            <a:r>
              <a:rPr lang="es-AR" sz="2000" i="1" dirty="0"/>
              <a:t> </a:t>
            </a:r>
            <a:r>
              <a:rPr lang="es-AR" sz="2000" i="1" dirty="0" err="1"/>
              <a:t>turcicum</a:t>
            </a:r>
            <a:r>
              <a:rPr lang="es-AR" sz="2000" dirty="0"/>
              <a:t> en los maíces tardíos de la región centro-norte de Argentina.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105787" y="13746899"/>
            <a:ext cx="57542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dirty="0" smtClean="0"/>
              <a:t>Se </a:t>
            </a:r>
            <a:r>
              <a:rPr lang="es-AR" sz="2000" dirty="0"/>
              <a:t>relevaron lotes de la región </a:t>
            </a:r>
            <a:r>
              <a:rPr lang="es-AR" sz="2000" dirty="0" smtClean="0"/>
              <a:t>centro-norte </a:t>
            </a:r>
            <a:r>
              <a:rPr lang="es-AR" sz="2000" dirty="0"/>
              <a:t>del país y se detectaron plantas con </a:t>
            </a:r>
            <a:r>
              <a:rPr lang="es-AR" sz="2000" dirty="0" smtClean="0"/>
              <a:t>síntomas </a:t>
            </a:r>
            <a:r>
              <a:rPr lang="es-AR" sz="2000" dirty="0"/>
              <a:t>de enfermedades causadas por hongos. Los análisis se realizaron en base a síntomas y posterior observación de fructificaciones, previa preparación de cámaras húmedas por 48 horas.</a:t>
            </a:r>
          </a:p>
          <a:p>
            <a:pPr algn="just"/>
            <a:r>
              <a:rPr lang="es-AR" sz="2000" dirty="0"/>
              <a:t>Se colectaron espigas de maíz </a:t>
            </a:r>
            <a:r>
              <a:rPr lang="es-AR" sz="2000" dirty="0" smtClean="0"/>
              <a:t>al azar, de </a:t>
            </a:r>
            <a:r>
              <a:rPr lang="es-AR" sz="2000" dirty="0"/>
              <a:t>la región </a:t>
            </a:r>
            <a:r>
              <a:rPr lang="es-AR" sz="2000" dirty="0" smtClean="0"/>
              <a:t>norte y </a:t>
            </a:r>
            <a:r>
              <a:rPr lang="es-AR" sz="2000" dirty="0"/>
              <a:t>los granos obtenidos se analizaron por </a:t>
            </a:r>
            <a:r>
              <a:rPr lang="es-AR" sz="2000" dirty="0" smtClean="0"/>
              <a:t>plaqueo </a:t>
            </a:r>
            <a:r>
              <a:rPr lang="es-AR" sz="2000" dirty="0"/>
              <a:t>directo en medio de </a:t>
            </a:r>
            <a:r>
              <a:rPr lang="es-AR" sz="2000" dirty="0" smtClean="0"/>
              <a:t>cultivo Diclorán Glicerol 18%, determinándose </a:t>
            </a:r>
            <a:r>
              <a:rPr lang="es-AR" sz="2000" dirty="0"/>
              <a:t>el porcentaje de infección de granos con hongos causales de podredumbres de espigas. 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294" y="21689537"/>
            <a:ext cx="4827677" cy="713262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1105786" y="4676200"/>
            <a:ext cx="57542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dirty="0" smtClean="0"/>
              <a:t>En la región </a:t>
            </a:r>
            <a:r>
              <a:rPr lang="es-AR" sz="2000" dirty="0"/>
              <a:t>centro-norte de </a:t>
            </a:r>
            <a:r>
              <a:rPr lang="es-AR" sz="2000" dirty="0" smtClean="0"/>
              <a:t>Argentina, el maíz </a:t>
            </a:r>
            <a:r>
              <a:rPr lang="es-AR" sz="2000" dirty="0" smtClean="0"/>
              <a:t>explora </a:t>
            </a:r>
            <a:r>
              <a:rPr lang="es-AR" sz="2000" dirty="0"/>
              <a:t>un </a:t>
            </a:r>
            <a:r>
              <a:rPr lang="es-AR" sz="2000" dirty="0" err="1"/>
              <a:t>agroecosistema</a:t>
            </a:r>
            <a:r>
              <a:rPr lang="es-AR" sz="2000" dirty="0"/>
              <a:t> </a:t>
            </a:r>
            <a:r>
              <a:rPr lang="es-AR" sz="2000" dirty="0" smtClean="0"/>
              <a:t>con</a:t>
            </a:r>
            <a:r>
              <a:rPr lang="es-AR" sz="2000" dirty="0" smtClean="0"/>
              <a:t> </a:t>
            </a:r>
            <a:r>
              <a:rPr lang="es-AR" sz="2000" dirty="0"/>
              <a:t>condiciones climáticas caracterizadas por </a:t>
            </a:r>
            <a:r>
              <a:rPr lang="es-AR" sz="2000" dirty="0" smtClean="0"/>
              <a:t>estreses </a:t>
            </a:r>
            <a:r>
              <a:rPr lang="es-AR" sz="2000" dirty="0"/>
              <a:t>hídricos y térmicos, </a:t>
            </a:r>
            <a:r>
              <a:rPr lang="es-AR" sz="2000" dirty="0" smtClean="0"/>
              <a:t>las cuales, </a:t>
            </a:r>
            <a:r>
              <a:rPr lang="es-AR" sz="2000" dirty="0"/>
              <a:t>sumadas a </a:t>
            </a:r>
            <a:r>
              <a:rPr lang="es-AR" sz="2000" dirty="0" smtClean="0"/>
              <a:t>ocasionales manejos nutricionales </a:t>
            </a:r>
            <a:r>
              <a:rPr lang="es-AR" sz="2000" dirty="0"/>
              <a:t>y </a:t>
            </a:r>
            <a:r>
              <a:rPr lang="es-AR" sz="2000" dirty="0" smtClean="0"/>
              <a:t>fitosanitarios deficientes favorecen </a:t>
            </a:r>
            <a:r>
              <a:rPr lang="es-AR" sz="2000" dirty="0"/>
              <a:t>el daño por insectos y el desarrollo de </a:t>
            </a:r>
            <a:r>
              <a:rPr lang="es-AR" sz="2000" dirty="0" smtClean="0"/>
              <a:t>hongos patógenos responsables de enfermedades. </a:t>
            </a:r>
            <a:endParaRPr lang="es-AR" sz="2000" dirty="0"/>
          </a:p>
          <a:p>
            <a:pPr algn="just"/>
            <a:r>
              <a:rPr lang="es-AR" sz="2000" dirty="0"/>
              <a:t>Esta situación </a:t>
            </a:r>
            <a:r>
              <a:rPr lang="es-AR" sz="2000" dirty="0" smtClean="0"/>
              <a:t>provoca </a:t>
            </a:r>
            <a:r>
              <a:rPr lang="es-AR" sz="2000" dirty="0"/>
              <a:t>la disminución del rendimiento y </a:t>
            </a:r>
            <a:r>
              <a:rPr lang="es-AR" sz="2000" dirty="0" smtClean="0"/>
              <a:t>la pérdida </a:t>
            </a:r>
            <a:r>
              <a:rPr lang="es-AR" sz="2000" dirty="0"/>
              <a:t>de calidad de </a:t>
            </a:r>
            <a:r>
              <a:rPr lang="es-AR" sz="2000" dirty="0" smtClean="0"/>
              <a:t>granos, </a:t>
            </a:r>
            <a:r>
              <a:rPr lang="es-AR" sz="2000" dirty="0" smtClean="0"/>
              <a:t>afectando la </a:t>
            </a:r>
            <a:r>
              <a:rPr lang="es-AR" sz="2000" dirty="0"/>
              <a:t>producción maicera de la región.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105786" y="1388197"/>
            <a:ext cx="11836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000" b="1" dirty="0"/>
              <a:t>Relevamiento </a:t>
            </a:r>
            <a:r>
              <a:rPr lang="es-AR" sz="3000" b="1" dirty="0" smtClean="0"/>
              <a:t>de </a:t>
            </a:r>
            <a:r>
              <a:rPr lang="es-AR" sz="3000" b="1" dirty="0"/>
              <a:t>enfermedades fúngicas en maíz en la región </a:t>
            </a:r>
            <a:endParaRPr lang="es-AR" sz="3000" b="1" dirty="0" smtClean="0"/>
          </a:p>
          <a:p>
            <a:pPr algn="ctr"/>
            <a:r>
              <a:rPr lang="es-AR" sz="3000" b="1" dirty="0" smtClean="0"/>
              <a:t>centro-norte </a:t>
            </a:r>
            <a:r>
              <a:rPr lang="es-AR" sz="3000" b="1" dirty="0"/>
              <a:t>de Argentina durante la campaña 2016/17</a:t>
            </a:r>
            <a:endParaRPr lang="es-ES_tradnl" sz="3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63464" y="2950744"/>
            <a:ext cx="1183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Barontini, J.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lang="es-ES_trad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Torrico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A.K.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Ferrer M.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Maurino, M.F.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Camiletti, B.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2,3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Laguna, I.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1.2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Giménez Pecci, M.P.</a:t>
            </a:r>
            <a:r>
              <a:rPr lang="es-ES_tradnl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111928" y="3327793"/>
            <a:ext cx="1114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 Instituto de Patología Vegetal (IPAVE – CIAP – INTA). 2. 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Consejo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Nacional de Investigaciones Científicas y Técnicas (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CONICET). 3. Facultad de Ciencias Agropecuarias (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UNC). gimenez.mariadelapaz@inta.gob.ar</a:t>
            </a:r>
            <a:endParaRPr lang="es-ES_tradnl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aphicFrame>
        <p:nvGraphicFramePr>
          <p:cNvPr id="3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211940"/>
              </p:ext>
            </p:extLst>
          </p:nvPr>
        </p:nvGraphicFramePr>
        <p:xfrm>
          <a:off x="7748693" y="8965588"/>
          <a:ext cx="4740889" cy="2860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7520152" y="11801505"/>
            <a:ext cx="517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5. Porcentaje de granos infectados  con hongos causales de podredumbre de la espiga, campaña 2016/17.</a:t>
            </a:r>
            <a:endParaRPr lang="es-AR" sz="1600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12948" r="36942" b="34110"/>
          <a:stretch/>
        </p:blipFill>
        <p:spPr>
          <a:xfrm>
            <a:off x="1335444" y="8629347"/>
            <a:ext cx="2886885" cy="1515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9 CuadroTexto"/>
          <p:cNvSpPr txBox="1"/>
          <p:nvPr/>
        </p:nvSpPr>
        <p:spPr>
          <a:xfrm>
            <a:off x="4222329" y="9396260"/>
            <a:ext cx="217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1. Manchas por </a:t>
            </a:r>
            <a:r>
              <a:rPr lang="es-AR" sz="1600" i="1" dirty="0" err="1"/>
              <a:t>Cercospora</a:t>
            </a:r>
            <a:r>
              <a:rPr lang="es-AR" sz="1600" i="1" dirty="0"/>
              <a:t> </a:t>
            </a:r>
            <a:r>
              <a:rPr lang="es-AR" sz="1600" i="1" dirty="0" err="1" smtClean="0"/>
              <a:t>zeae-maydis</a:t>
            </a:r>
            <a:r>
              <a:rPr lang="es-AR" sz="1600" i="1" dirty="0" smtClean="0"/>
              <a:t> </a:t>
            </a:r>
            <a:r>
              <a:rPr lang="es-AR" sz="1600" dirty="0" smtClean="0"/>
              <a:t>en hoja de maíz. </a:t>
            </a:r>
            <a:endParaRPr lang="es-AR" sz="1600" dirty="0"/>
          </a:p>
        </p:txBody>
      </p:sp>
      <p:pic>
        <p:nvPicPr>
          <p:cNvPr id="1026" name="Picture 2" descr="F:\Viaje hasta Sumanpa 1-6-17 Javi-Kari\23520\20170602_14312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7" t="29598" r="26136" b="46522"/>
          <a:stretch/>
        </p:blipFill>
        <p:spPr bwMode="auto">
          <a:xfrm>
            <a:off x="1318192" y="10584611"/>
            <a:ext cx="2886714" cy="15613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4222329" y="11394765"/>
            <a:ext cx="217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2. Mancha por </a:t>
            </a:r>
            <a:r>
              <a:rPr lang="es-AR" sz="1600" i="1" dirty="0" err="1"/>
              <a:t>Exserohilum</a:t>
            </a:r>
            <a:r>
              <a:rPr lang="es-AR" sz="1600" i="1" dirty="0"/>
              <a:t> </a:t>
            </a:r>
            <a:r>
              <a:rPr lang="es-AR" sz="1600" i="1" dirty="0" err="1" smtClean="0"/>
              <a:t>turcicum</a:t>
            </a:r>
            <a:r>
              <a:rPr lang="es-AR" sz="1600" i="1" dirty="0" smtClean="0"/>
              <a:t> </a:t>
            </a:r>
            <a:r>
              <a:rPr lang="es-AR" sz="1600" dirty="0" smtClean="0"/>
              <a:t>en hoja de maíz. </a:t>
            </a:r>
            <a:endParaRPr lang="es-AR" sz="16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788886" y="18092963"/>
            <a:ext cx="3023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3. A. Espora de </a:t>
            </a:r>
            <a:r>
              <a:rPr lang="es-AR" sz="1600" i="1" dirty="0" err="1" smtClean="0"/>
              <a:t>Exserohilum</a:t>
            </a:r>
            <a:r>
              <a:rPr lang="es-AR" sz="1600" i="1" dirty="0" smtClean="0"/>
              <a:t> </a:t>
            </a:r>
            <a:r>
              <a:rPr lang="es-AR" sz="1600" i="1" dirty="0" err="1" smtClean="0"/>
              <a:t>turcicum</a:t>
            </a:r>
            <a:r>
              <a:rPr lang="es-AR" sz="1600" i="1" dirty="0" smtClean="0"/>
              <a:t> </a:t>
            </a:r>
            <a:r>
              <a:rPr lang="es-AR" sz="1600" dirty="0" smtClean="0"/>
              <a:t>(Microscopio 40X).</a:t>
            </a:r>
          </a:p>
          <a:p>
            <a:pPr algn="just"/>
            <a:r>
              <a:rPr lang="es-AR" sz="1600" dirty="0" smtClean="0"/>
              <a:t>B. Espora de </a:t>
            </a:r>
            <a:r>
              <a:rPr lang="es-AR" sz="1600" i="1" dirty="0" err="1"/>
              <a:t>Cercospora</a:t>
            </a:r>
            <a:r>
              <a:rPr lang="es-AR" sz="1600" i="1" dirty="0"/>
              <a:t> </a:t>
            </a:r>
            <a:r>
              <a:rPr lang="es-AR" sz="1600" i="1" dirty="0" err="1"/>
              <a:t>zeae-maydis</a:t>
            </a:r>
            <a:r>
              <a:rPr lang="es-AR" sz="1600" i="1" dirty="0"/>
              <a:t> </a:t>
            </a:r>
            <a:r>
              <a:rPr lang="es-AR" sz="1600" i="1" dirty="0" smtClean="0"/>
              <a:t> </a:t>
            </a:r>
            <a:r>
              <a:rPr lang="es-AR" sz="1600" dirty="0"/>
              <a:t>(Microscopio 40X).</a:t>
            </a:r>
          </a:p>
          <a:p>
            <a:pPr algn="just"/>
            <a:endParaRPr lang="es-AR" sz="1600" dirty="0"/>
          </a:p>
        </p:txBody>
      </p:sp>
      <p:grpSp>
        <p:nvGrpSpPr>
          <p:cNvPr id="12" name="11 Grupo"/>
          <p:cNvGrpSpPr/>
          <p:nvPr/>
        </p:nvGrpSpPr>
        <p:grpSpPr>
          <a:xfrm>
            <a:off x="1268485" y="17547021"/>
            <a:ext cx="2489060" cy="1564353"/>
            <a:chOff x="2105550" y="17725812"/>
            <a:chExt cx="3443916" cy="2054771"/>
          </a:xfrm>
        </p:grpSpPr>
        <p:pic>
          <p:nvPicPr>
            <p:cNvPr id="1027" name="Picture 3" descr="C:\Users\barontini.javier\Desktop\20170515_11280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1" t="47863" r="47143" b="28690"/>
            <a:stretch/>
          </p:blipFill>
          <p:spPr bwMode="auto">
            <a:xfrm>
              <a:off x="2105550" y="17725812"/>
              <a:ext cx="3443916" cy="20547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4703719" y="17726223"/>
              <a:ext cx="548022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000" b="1" dirty="0" smtClean="0"/>
                <a:t>A</a:t>
              </a:r>
              <a:endParaRPr lang="es-AR" sz="2000" b="1" dirty="0"/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2292958" y="19063568"/>
              <a:ext cx="548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000" b="1" dirty="0"/>
                <a:t>B</a:t>
              </a:r>
            </a:p>
          </p:txBody>
        </p:sp>
      </p:grpSp>
      <p:grpSp>
        <p:nvGrpSpPr>
          <p:cNvPr id="40" name="22 Grupo"/>
          <p:cNvGrpSpPr>
            <a:grpSpLocks/>
          </p:cNvGrpSpPr>
          <p:nvPr/>
        </p:nvGrpSpPr>
        <p:grpSpPr bwMode="auto">
          <a:xfrm>
            <a:off x="5696023" y="2369324"/>
            <a:ext cx="2602306" cy="581420"/>
            <a:chOff x="20796680" y="36256912"/>
            <a:chExt cx="7063617" cy="1567597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68" t="19743" r="6355" b="19743"/>
            <a:stretch>
              <a:fillRect/>
            </a:stretch>
          </p:blipFill>
          <p:spPr bwMode="auto">
            <a:xfrm>
              <a:off x="23742873" y="36256912"/>
              <a:ext cx="1531881" cy="149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6680" y="36328517"/>
              <a:ext cx="2630883" cy="149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8021" y="36333463"/>
              <a:ext cx="2312276" cy="141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43 CuadroTexto"/>
          <p:cNvSpPr txBox="1"/>
          <p:nvPr/>
        </p:nvSpPr>
        <p:spPr>
          <a:xfrm>
            <a:off x="7694305" y="16224358"/>
            <a:ext cx="4740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</a:t>
            </a:r>
            <a:r>
              <a:rPr lang="es-AR" sz="1600" dirty="0" smtClean="0"/>
              <a:t>6</a:t>
            </a:r>
            <a:r>
              <a:rPr lang="es-AR" sz="1600" dirty="0"/>
              <a:t> </a:t>
            </a:r>
            <a:r>
              <a:rPr lang="es-AR" sz="1600" dirty="0" smtClean="0"/>
              <a:t>y 7</a:t>
            </a:r>
            <a:r>
              <a:rPr lang="es-AR" sz="1600" dirty="0" smtClean="0"/>
              <a:t>. </a:t>
            </a:r>
            <a:r>
              <a:rPr lang="es-AR" sz="1600" dirty="0" smtClean="0"/>
              <a:t>Manchas por </a:t>
            </a:r>
            <a:r>
              <a:rPr lang="es-AR" sz="1600" i="1" dirty="0" err="1"/>
              <a:t>Physoderma</a:t>
            </a:r>
            <a:r>
              <a:rPr lang="es-AR" sz="1600" i="1" dirty="0"/>
              <a:t> </a:t>
            </a:r>
            <a:r>
              <a:rPr lang="es-AR" sz="1600" i="1" dirty="0" err="1"/>
              <a:t>maydis</a:t>
            </a:r>
            <a:r>
              <a:rPr lang="es-AR" sz="1600" dirty="0"/>
              <a:t> en </a:t>
            </a:r>
            <a:r>
              <a:rPr lang="es-AR" sz="1600" dirty="0" smtClean="0"/>
              <a:t>tallo de maíz. </a:t>
            </a:r>
            <a:endParaRPr lang="es-AR" sz="1600" dirty="0"/>
          </a:p>
        </p:txBody>
      </p:sp>
      <p:pic>
        <p:nvPicPr>
          <p:cNvPr id="45" name="44 Imagen" descr="C:\Users\torrico.karina\Downloads\20170303_113930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5"/>
          <a:stretch/>
        </p:blipFill>
        <p:spPr bwMode="auto">
          <a:xfrm>
            <a:off x="7694305" y="14226916"/>
            <a:ext cx="2250440" cy="1808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46 Imagen" descr="C:\Users\torrico.karina\Desktop\20170303_130424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t="23581" r="21671"/>
          <a:stretch/>
        </p:blipFill>
        <p:spPr bwMode="auto">
          <a:xfrm>
            <a:off x="10119138" y="14226916"/>
            <a:ext cx="2268220" cy="1808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3799093" y="20347334"/>
            <a:ext cx="3023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dirty="0" smtClean="0"/>
              <a:t>Fig. </a:t>
            </a:r>
            <a:r>
              <a:rPr lang="es-AR" sz="1600" dirty="0"/>
              <a:t>4</a:t>
            </a:r>
            <a:r>
              <a:rPr lang="es-AR" sz="1600" dirty="0" smtClean="0"/>
              <a:t>. </a:t>
            </a:r>
            <a:r>
              <a:rPr lang="es-AR" sz="1600" dirty="0" smtClean="0"/>
              <a:t>Picnidios de </a:t>
            </a:r>
            <a:r>
              <a:rPr lang="es-AR" sz="1600" i="1" dirty="0" err="1" smtClean="0"/>
              <a:t>Phoma</a:t>
            </a:r>
            <a:r>
              <a:rPr lang="es-AR" sz="1600" i="1" dirty="0" smtClean="0"/>
              <a:t> </a:t>
            </a:r>
            <a:r>
              <a:rPr lang="es-AR" sz="1600" dirty="0" err="1" smtClean="0"/>
              <a:t>sp</a:t>
            </a:r>
            <a:r>
              <a:rPr lang="es-AR" sz="1600" i="1" dirty="0" smtClean="0"/>
              <a:t>. </a:t>
            </a:r>
            <a:r>
              <a:rPr lang="es-AR" sz="1600" dirty="0" smtClean="0"/>
              <a:t>(estado asexual de </a:t>
            </a:r>
            <a:r>
              <a:rPr lang="es-AR" sz="1600" i="1" dirty="0" err="1"/>
              <a:t>Phaeosphaeria</a:t>
            </a:r>
            <a:r>
              <a:rPr lang="es-AR" sz="1600" i="1" dirty="0"/>
              <a:t> </a:t>
            </a:r>
            <a:r>
              <a:rPr lang="es-AR" sz="1600" i="1" dirty="0" err="1" smtClean="0"/>
              <a:t>maydis</a:t>
            </a:r>
            <a:r>
              <a:rPr lang="es-AR" sz="1600" dirty="0"/>
              <a:t>)</a:t>
            </a:r>
            <a:r>
              <a:rPr lang="es-AR" sz="1600" i="1" dirty="0" smtClean="0"/>
              <a:t> </a:t>
            </a:r>
            <a:r>
              <a:rPr lang="es-AR" sz="1600" dirty="0" smtClean="0"/>
              <a:t>en hoja de maíz</a:t>
            </a:r>
            <a:r>
              <a:rPr lang="es-AR" sz="1600" dirty="0" smtClean="0"/>
              <a:t>.</a:t>
            </a:r>
            <a:endParaRPr lang="es-AR" sz="1600" dirty="0"/>
          </a:p>
          <a:p>
            <a:pPr algn="just"/>
            <a:endParaRPr lang="es-AR" sz="1600" dirty="0"/>
          </a:p>
        </p:txBody>
      </p:sp>
      <p:pic>
        <p:nvPicPr>
          <p:cNvPr id="8" name="Picture 2" descr="C:\Users\barontini.javier\Desktop\20170301_144102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-1" r="28035" b="41318"/>
          <a:stretch/>
        </p:blipFill>
        <p:spPr bwMode="auto">
          <a:xfrm>
            <a:off x="1268485" y="19437722"/>
            <a:ext cx="2489060" cy="1674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537</Words>
  <Application>Microsoft Office PowerPoint</Application>
  <PresentationFormat>Personalizado</PresentationFormat>
  <Paragraphs>44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Office Theme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</dc:creator>
  <cp:lastModifiedBy>Javier Miguel Barontini</cp:lastModifiedBy>
  <cp:revision>33</cp:revision>
  <dcterms:created xsi:type="dcterms:W3CDTF">2017-09-01T21:50:38Z</dcterms:created>
  <dcterms:modified xsi:type="dcterms:W3CDTF">2017-09-12T13:22:16Z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515606552</vt:i4>
  </property>
  <property fmtid="{D5CDD505-2E9C-101B-9397-08002B2CF9AE}" pid="3" name="_NewReviewCycle">
    <vt:lpwstr/>
  </property>
  <property fmtid="{D5CDD505-2E9C-101B-9397-08002B2CF9AE}" pid="4" name="_EmailSubject">
    <vt:lpwstr>Agenda III Congreso de Maiz Tardío</vt:lpwstr>
  </property>
  <property fmtid="{D5CDD505-2E9C-101B-9397-08002B2CF9AE}" pid="5" name="_AuthorEmail">
    <vt:lpwstr>SUhart@dow.com</vt:lpwstr>
  </property>
  <property fmtid="{D5CDD505-2E9C-101B-9397-08002B2CF9AE}" pid="6" name="_AuthorEmailDisplayName">
    <vt:lpwstr>Uhart, Sergio (S)</vt:lpwstr>
  </property>
</Properties>
</file>