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3679488" cy="24382413"/>
  <p:notesSz cx="6858000" cy="9144000"/>
  <p:defaultTextStyle>
    <a:defPPr>
      <a:defRPr lang="en-US"/>
    </a:defPPr>
    <a:lvl1pPr marL="0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1pPr>
    <a:lvl2pPr marL="1217981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2pPr>
    <a:lvl3pPr marL="2435962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3pPr>
    <a:lvl4pPr marL="3653942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4pPr>
    <a:lvl5pPr marL="4871923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5pPr>
    <a:lvl6pPr marL="6089904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6pPr>
    <a:lvl7pPr marL="7307885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7pPr>
    <a:lvl8pPr marL="8525866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8pPr>
    <a:lvl9pPr marL="9743846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0" userDrawn="1">
          <p15:clr>
            <a:srgbClr val="A4A3A4"/>
          </p15:clr>
        </p15:guide>
        <p15:guide id="2" pos="43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75" d="100"/>
          <a:sy n="75" d="100"/>
        </p:scale>
        <p:origin x="1764" y="-5814"/>
      </p:cViewPr>
      <p:guideLst>
        <p:guide orient="horz" pos="7680"/>
        <p:guide pos="43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1B9CE-9DAD-4AB7-BF2E-C23A041F3DF4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1143000"/>
            <a:ext cx="1730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17B34-41BF-46DC-8CFD-50E0236DF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1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17B34-41BF-46DC-8CFD-50E0236DFF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8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962" y="7574355"/>
            <a:ext cx="11627565" cy="5226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923" y="13816701"/>
            <a:ext cx="9575642" cy="62310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2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3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7629" y="733729"/>
            <a:ext cx="3077885" cy="156002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3974" y="733729"/>
            <a:ext cx="9005663" cy="156002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1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585" y="15667963"/>
            <a:ext cx="11627565" cy="48426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585" y="10334308"/>
            <a:ext cx="11627565" cy="53336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1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974" y="4266924"/>
            <a:ext cx="6041774" cy="12067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740" y="4266924"/>
            <a:ext cx="6041774" cy="12067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75" y="976429"/>
            <a:ext cx="12311539" cy="406373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974" y="5457825"/>
            <a:ext cx="6044150" cy="22745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974" y="7732384"/>
            <a:ext cx="6044150" cy="140481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8992" y="5457825"/>
            <a:ext cx="6046524" cy="22745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8992" y="7732384"/>
            <a:ext cx="6046524" cy="140481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4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0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77" y="970779"/>
            <a:ext cx="4500457" cy="41314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300" y="970786"/>
            <a:ext cx="7647214" cy="208097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977" y="5102253"/>
            <a:ext cx="4500457" cy="166782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3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275" y="17067689"/>
            <a:ext cx="8207693" cy="20149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1275" y="2178612"/>
            <a:ext cx="8207693" cy="146294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1275" y="19082626"/>
            <a:ext cx="8207693" cy="28615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975" y="976429"/>
            <a:ext cx="12311539" cy="4063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975" y="5689235"/>
            <a:ext cx="12311539" cy="16091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974" y="22598887"/>
            <a:ext cx="3191881" cy="129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5432D-1FCE-FE46-A0FB-77409266DB1A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825" y="22598887"/>
            <a:ext cx="4331838" cy="129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03633" y="22598887"/>
            <a:ext cx="3191881" cy="129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6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hyperlink" Target="mailto:Alejo.costa@syngenta.com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8.png"/><Relationship Id="rId5" Type="http://schemas.openxmlformats.org/officeDocument/2006/relationships/image" Target="../media/image3.emf"/><Relationship Id="rId15" Type="http://schemas.openxmlformats.org/officeDocument/2006/relationships/image" Target="../media/image12.jp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1105786" y="4306957"/>
            <a:ext cx="5754282" cy="8115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Picture 3" descr="templates-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17845" y="15383404"/>
            <a:ext cx="17317209" cy="8999009"/>
          </a:xfrm>
          <a:prstGeom prst="rect">
            <a:avLst/>
          </a:prstGeom>
          <a:scene3d>
            <a:camera prst="orthographicFront">
              <a:rot lat="0" lon="21299992" rev="0"/>
            </a:camera>
            <a:lightRig rig="threePt" dir="t"/>
          </a:scene3d>
        </p:spPr>
      </p:pic>
      <p:pic>
        <p:nvPicPr>
          <p:cNvPr id="5" name="Picture 4" descr="templates-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8" y="-204474"/>
            <a:ext cx="5217668" cy="261066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606609" y="3975788"/>
            <a:ext cx="4567883" cy="110041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TextBox 6"/>
          <p:cNvSpPr txBox="1"/>
          <p:nvPr/>
        </p:nvSpPr>
        <p:spPr>
          <a:xfrm>
            <a:off x="1581765" y="4064464"/>
            <a:ext cx="464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Buenas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prácticas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para el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manejo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de la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biotecnología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187609" y="4306957"/>
            <a:ext cx="5754282" cy="8115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8429918" y="3963084"/>
            <a:ext cx="3269665" cy="697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TextBox 6"/>
          <p:cNvSpPr txBox="1"/>
          <p:nvPr/>
        </p:nvSpPr>
        <p:spPr>
          <a:xfrm>
            <a:off x="8373223" y="4051760"/>
            <a:ext cx="3393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REFUGIO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105786" y="13240153"/>
            <a:ext cx="5754282" cy="8115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Rectángulo 19"/>
          <p:cNvSpPr/>
          <p:nvPr/>
        </p:nvSpPr>
        <p:spPr>
          <a:xfrm>
            <a:off x="2175236" y="12886862"/>
            <a:ext cx="3615383" cy="697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Rectángulo 21"/>
          <p:cNvSpPr/>
          <p:nvPr/>
        </p:nvSpPr>
        <p:spPr>
          <a:xfrm>
            <a:off x="7187609" y="13240153"/>
            <a:ext cx="5754282" cy="8115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7833874" y="12874162"/>
            <a:ext cx="4227907" cy="6978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4" name="TextBox 6"/>
          <p:cNvSpPr txBox="1"/>
          <p:nvPr/>
        </p:nvSpPr>
        <p:spPr>
          <a:xfrm>
            <a:off x="7802878" y="12978543"/>
            <a:ext cx="425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Consideraciones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Finales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410172" y="-3348789"/>
            <a:ext cx="6301819" cy="9265291"/>
          </a:xfrm>
          <a:prstGeom prst="rect">
            <a:avLst/>
          </a:prstGeom>
        </p:spPr>
      </p:pic>
      <p:sp>
        <p:nvSpPr>
          <p:cNvPr id="27" name="Triángulo 26"/>
          <p:cNvSpPr/>
          <p:nvPr/>
        </p:nvSpPr>
        <p:spPr>
          <a:xfrm rot="5400000">
            <a:off x="1137836" y="21861411"/>
            <a:ext cx="434518" cy="374585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Triángulo 27"/>
          <p:cNvSpPr/>
          <p:nvPr/>
        </p:nvSpPr>
        <p:spPr>
          <a:xfrm rot="5400000">
            <a:off x="1767728" y="21861412"/>
            <a:ext cx="434518" cy="374585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CuadroTexto 30"/>
          <p:cNvSpPr txBox="1"/>
          <p:nvPr/>
        </p:nvSpPr>
        <p:spPr>
          <a:xfrm>
            <a:off x="7416800" y="5009690"/>
            <a:ext cx="5317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3200"/>
          </a:p>
        </p:txBody>
      </p:sp>
      <p:sp>
        <p:nvSpPr>
          <p:cNvPr id="32" name="CuadroTexto 31"/>
          <p:cNvSpPr txBox="1"/>
          <p:nvPr/>
        </p:nvSpPr>
        <p:spPr>
          <a:xfrm>
            <a:off x="7416800" y="14093318"/>
            <a:ext cx="5317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3200"/>
          </a:p>
        </p:txBody>
      </p:sp>
      <p:sp>
        <p:nvSpPr>
          <p:cNvPr id="33" name="CuadroTexto 32"/>
          <p:cNvSpPr txBox="1"/>
          <p:nvPr/>
        </p:nvSpPr>
        <p:spPr>
          <a:xfrm>
            <a:off x="1354667" y="14093318"/>
            <a:ext cx="5317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3200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4294" y="21689537"/>
            <a:ext cx="4827677" cy="713262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1373809" y="5009690"/>
            <a:ext cx="5317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3200"/>
          </a:p>
        </p:txBody>
      </p:sp>
      <p:sp>
        <p:nvSpPr>
          <p:cNvPr id="2" name="CuadroTexto 1"/>
          <p:cNvSpPr txBox="1"/>
          <p:nvPr/>
        </p:nvSpPr>
        <p:spPr>
          <a:xfrm>
            <a:off x="1284806" y="1666571"/>
            <a:ext cx="11046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Manejo integrado de plagas: el papel de los refugios, el MIP en </a:t>
            </a:r>
            <a:r>
              <a:rPr lang="es-E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practica</a:t>
            </a:r>
            <a:endParaRPr lang="es-E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984635" y="2375874"/>
            <a:ext cx="46309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Alejo Costa</a:t>
            </a:r>
            <a:endParaRPr lang="es-ES_tradnl" sz="2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984634" y="3363553"/>
            <a:ext cx="648423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3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Alejo.costa@syngenta.com</a:t>
            </a:r>
            <a:r>
              <a:rPr lang="es-AR" sz="2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(+54) 92477 517607</a:t>
            </a:r>
            <a:endParaRPr lang="es-ES_tradnl" sz="2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84633" y="2845519"/>
            <a:ext cx="81267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Syngenta - Gerente </a:t>
            </a:r>
            <a:r>
              <a:rPr lang="pt-BR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Técnico de Seedcare e IRM LAS</a:t>
            </a:r>
            <a:endParaRPr lang="es-ES_tradnl" sz="2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Block Arc 33"/>
          <p:cNvSpPr/>
          <p:nvPr/>
        </p:nvSpPr>
        <p:spPr>
          <a:xfrm>
            <a:off x="-1891913" y="3573382"/>
            <a:ext cx="5307962" cy="10278534"/>
          </a:xfrm>
          <a:prstGeom prst="blockArc">
            <a:avLst>
              <a:gd name="adj1" fmla="val 17849801"/>
              <a:gd name="adj2" fmla="val 3807502"/>
              <a:gd name="adj3" fmla="val 0"/>
            </a:avLst>
          </a:prstGeom>
          <a:ln w="28575">
            <a:solidFill>
              <a:schemeClr val="accent6"/>
            </a:solidFill>
          </a:ln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Freeform 34"/>
          <p:cNvSpPr/>
          <p:nvPr/>
        </p:nvSpPr>
        <p:spPr>
          <a:xfrm>
            <a:off x="2904656" y="5213451"/>
            <a:ext cx="1775556" cy="415156"/>
          </a:xfrm>
          <a:custGeom>
            <a:avLst/>
            <a:gdLst>
              <a:gd name="connsiteX0" fmla="*/ 0 w 5523989"/>
              <a:gd name="connsiteY0" fmla="*/ 0 h 553541"/>
              <a:gd name="connsiteX1" fmla="*/ 5523989 w 5523989"/>
              <a:gd name="connsiteY1" fmla="*/ 0 h 553541"/>
              <a:gd name="connsiteX2" fmla="*/ 5523989 w 5523989"/>
              <a:gd name="connsiteY2" fmla="*/ 553541 h 553541"/>
              <a:gd name="connsiteX3" fmla="*/ 0 w 5523989"/>
              <a:gd name="connsiteY3" fmla="*/ 553541 h 553541"/>
              <a:gd name="connsiteX4" fmla="*/ 0 w 5523989"/>
              <a:gd name="connsiteY4" fmla="*/ 0 h 55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3989" h="553541">
                <a:moveTo>
                  <a:pt x="0" y="0"/>
                </a:moveTo>
                <a:lnTo>
                  <a:pt x="5523989" y="0"/>
                </a:lnTo>
                <a:lnTo>
                  <a:pt x="5523989" y="553541"/>
                </a:lnTo>
                <a:lnTo>
                  <a:pt x="0" y="55354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9530" tIns="34290" rIns="34290" bIns="34290" numCol="1" spcCol="1270" anchor="ctr" anchorCtr="0">
            <a:noAutofit/>
          </a:bodyPr>
          <a:lstStyle/>
          <a:p>
            <a:pPr defTabSz="600075">
              <a:lnSpc>
                <a:spcPct val="90000"/>
              </a:lnSpc>
              <a:spcAft>
                <a:spcPct val="35000"/>
              </a:spcAft>
            </a:pPr>
            <a:r>
              <a:rPr lang="es-MX" sz="1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Refugio</a:t>
            </a:r>
            <a:endParaRPr lang="en-US" sz="18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566355" y="5169439"/>
            <a:ext cx="518945" cy="518945"/>
          </a:xfrm>
          <a:prstGeom prst="ellipse">
            <a:avLst/>
          </a:prstGeom>
          <a:blipFill rotWithShape="0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Freeform 38"/>
          <p:cNvSpPr/>
          <p:nvPr/>
        </p:nvSpPr>
        <p:spPr>
          <a:xfrm>
            <a:off x="3334440" y="6543972"/>
            <a:ext cx="2508927" cy="415156"/>
          </a:xfrm>
          <a:custGeom>
            <a:avLst/>
            <a:gdLst>
              <a:gd name="connsiteX0" fmla="*/ 0 w 5068663"/>
              <a:gd name="connsiteY0" fmla="*/ 0 h 553541"/>
              <a:gd name="connsiteX1" fmla="*/ 5068663 w 5068663"/>
              <a:gd name="connsiteY1" fmla="*/ 0 h 553541"/>
              <a:gd name="connsiteX2" fmla="*/ 5068663 w 5068663"/>
              <a:gd name="connsiteY2" fmla="*/ 553541 h 553541"/>
              <a:gd name="connsiteX3" fmla="*/ 0 w 5068663"/>
              <a:gd name="connsiteY3" fmla="*/ 553541 h 553541"/>
              <a:gd name="connsiteX4" fmla="*/ 0 w 5068663"/>
              <a:gd name="connsiteY4" fmla="*/ 0 h 55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8663" h="553541">
                <a:moveTo>
                  <a:pt x="0" y="0"/>
                </a:moveTo>
                <a:lnTo>
                  <a:pt x="5068663" y="0"/>
                </a:lnTo>
                <a:lnTo>
                  <a:pt x="5068663" y="553541"/>
                </a:lnTo>
                <a:lnTo>
                  <a:pt x="0" y="55354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9530" tIns="34290" rIns="34290" bIns="34290" numCol="1" spcCol="1270" anchor="ctr" anchorCtr="0">
            <a:noAutofit/>
          </a:bodyPr>
          <a:lstStyle/>
          <a:p>
            <a:pPr defTabSz="600075">
              <a:lnSpc>
                <a:spcPct val="90000"/>
              </a:lnSpc>
              <a:spcAft>
                <a:spcPct val="35000"/>
              </a:spcAft>
            </a:pPr>
            <a:r>
              <a:rPr lang="es-MX" sz="1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Desecación anticipada</a:t>
            </a:r>
            <a:endParaRPr lang="en-US" sz="18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972492" y="6492077"/>
            <a:ext cx="518945" cy="518945"/>
          </a:xfrm>
          <a:prstGeom prst="ellipse">
            <a:avLst/>
          </a:prstGeom>
          <a:blipFill rotWithShape="0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Freeform 40"/>
          <p:cNvSpPr/>
          <p:nvPr/>
        </p:nvSpPr>
        <p:spPr>
          <a:xfrm>
            <a:off x="3482715" y="7866806"/>
            <a:ext cx="2567310" cy="415156"/>
          </a:xfrm>
          <a:custGeom>
            <a:avLst/>
            <a:gdLst>
              <a:gd name="connsiteX0" fmla="*/ 0 w 4860455"/>
              <a:gd name="connsiteY0" fmla="*/ 0 h 553541"/>
              <a:gd name="connsiteX1" fmla="*/ 4860455 w 4860455"/>
              <a:gd name="connsiteY1" fmla="*/ 0 h 553541"/>
              <a:gd name="connsiteX2" fmla="*/ 4860455 w 4860455"/>
              <a:gd name="connsiteY2" fmla="*/ 553541 h 553541"/>
              <a:gd name="connsiteX3" fmla="*/ 0 w 4860455"/>
              <a:gd name="connsiteY3" fmla="*/ 553541 h 553541"/>
              <a:gd name="connsiteX4" fmla="*/ 0 w 4860455"/>
              <a:gd name="connsiteY4" fmla="*/ 0 h 55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0455" h="553541">
                <a:moveTo>
                  <a:pt x="0" y="0"/>
                </a:moveTo>
                <a:lnTo>
                  <a:pt x="4860455" y="0"/>
                </a:lnTo>
                <a:lnTo>
                  <a:pt x="4860455" y="553541"/>
                </a:lnTo>
                <a:lnTo>
                  <a:pt x="0" y="55354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9530" tIns="34290" rIns="34290" bIns="34290" numCol="1" spcCol="1270" anchor="ctr" anchorCtr="0">
            <a:noAutofit/>
          </a:bodyPr>
          <a:lstStyle/>
          <a:p>
            <a:pPr defTabSz="600075">
              <a:lnSpc>
                <a:spcPct val="90000"/>
              </a:lnSpc>
              <a:spcAft>
                <a:spcPct val="35000"/>
              </a:spcAft>
            </a:pPr>
            <a:r>
              <a:rPr lang="es-MX" sz="1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Control de malezas</a:t>
            </a:r>
            <a:endParaRPr lang="en-US" sz="18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3517055" y="9224149"/>
            <a:ext cx="2834218" cy="415156"/>
          </a:xfrm>
          <a:custGeom>
            <a:avLst/>
            <a:gdLst>
              <a:gd name="connsiteX0" fmla="*/ 0 w 4860455"/>
              <a:gd name="connsiteY0" fmla="*/ 0 h 553541"/>
              <a:gd name="connsiteX1" fmla="*/ 4860455 w 4860455"/>
              <a:gd name="connsiteY1" fmla="*/ 0 h 553541"/>
              <a:gd name="connsiteX2" fmla="*/ 4860455 w 4860455"/>
              <a:gd name="connsiteY2" fmla="*/ 553541 h 553541"/>
              <a:gd name="connsiteX3" fmla="*/ 0 w 4860455"/>
              <a:gd name="connsiteY3" fmla="*/ 553541 h 553541"/>
              <a:gd name="connsiteX4" fmla="*/ 0 w 4860455"/>
              <a:gd name="connsiteY4" fmla="*/ 0 h 55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0455" h="553541">
                <a:moveTo>
                  <a:pt x="0" y="0"/>
                </a:moveTo>
                <a:lnTo>
                  <a:pt x="4860455" y="0"/>
                </a:lnTo>
                <a:lnTo>
                  <a:pt x="4860455" y="553541"/>
                </a:lnTo>
                <a:lnTo>
                  <a:pt x="0" y="55354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9530" tIns="34290" rIns="34290" bIns="34290" numCol="1" spcCol="1270" anchor="ctr" anchorCtr="0">
            <a:noAutofit/>
          </a:bodyPr>
          <a:lstStyle/>
          <a:p>
            <a:pPr defTabSz="600075">
              <a:lnSpc>
                <a:spcPct val="90000"/>
              </a:lnSpc>
              <a:spcAft>
                <a:spcPct val="35000"/>
              </a:spcAft>
            </a:pPr>
            <a:r>
              <a:rPr lang="es-MX" sz="1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Tratamiento de semillas</a:t>
            </a:r>
            <a:endParaRPr lang="en-US" sz="18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148876" y="7828040"/>
            <a:ext cx="518945" cy="518945"/>
          </a:xfrm>
          <a:prstGeom prst="ellipse">
            <a:avLst/>
          </a:prstGeom>
          <a:blipFill rotWithShape="0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Oval 43"/>
          <p:cNvSpPr/>
          <p:nvPr/>
        </p:nvSpPr>
        <p:spPr>
          <a:xfrm>
            <a:off x="3149434" y="9149510"/>
            <a:ext cx="518945" cy="518945"/>
          </a:xfrm>
          <a:prstGeom prst="ellipse">
            <a:avLst/>
          </a:prstGeom>
          <a:blipFill rotWithShape="0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Freeform 44"/>
          <p:cNvSpPr/>
          <p:nvPr/>
        </p:nvSpPr>
        <p:spPr>
          <a:xfrm>
            <a:off x="3320646" y="10561119"/>
            <a:ext cx="3538532" cy="415156"/>
          </a:xfrm>
          <a:custGeom>
            <a:avLst/>
            <a:gdLst>
              <a:gd name="connsiteX0" fmla="*/ 0 w 5068663"/>
              <a:gd name="connsiteY0" fmla="*/ 0 h 553541"/>
              <a:gd name="connsiteX1" fmla="*/ 5068663 w 5068663"/>
              <a:gd name="connsiteY1" fmla="*/ 0 h 553541"/>
              <a:gd name="connsiteX2" fmla="*/ 5068663 w 5068663"/>
              <a:gd name="connsiteY2" fmla="*/ 553541 h 553541"/>
              <a:gd name="connsiteX3" fmla="*/ 0 w 5068663"/>
              <a:gd name="connsiteY3" fmla="*/ 553541 h 553541"/>
              <a:gd name="connsiteX4" fmla="*/ 0 w 5068663"/>
              <a:gd name="connsiteY4" fmla="*/ 0 h 55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8663" h="553541">
                <a:moveTo>
                  <a:pt x="0" y="0"/>
                </a:moveTo>
                <a:lnTo>
                  <a:pt x="5068663" y="0"/>
                </a:lnTo>
                <a:lnTo>
                  <a:pt x="5068663" y="553541"/>
                </a:lnTo>
                <a:lnTo>
                  <a:pt x="0" y="55354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9530" tIns="34290" rIns="34290" bIns="34290" numCol="1" spcCol="1270" anchor="ctr" anchorCtr="0">
            <a:noAutofit/>
          </a:bodyPr>
          <a:lstStyle/>
          <a:p>
            <a:pPr defTabSz="600075">
              <a:lnSpc>
                <a:spcPct val="90000"/>
              </a:lnSpc>
              <a:spcAft>
                <a:spcPct val="35000"/>
              </a:spcAft>
            </a:pP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Monitoreo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y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aplicación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 de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insecticidas</a:t>
            </a:r>
            <a:endParaRPr lang="en-US" sz="18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950813" y="10509224"/>
            <a:ext cx="518945" cy="518945"/>
          </a:xfrm>
          <a:prstGeom prst="ellipse">
            <a:avLst/>
          </a:prstGeom>
          <a:blipFill rotWithShape="0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Freeform 46"/>
          <p:cNvSpPr/>
          <p:nvPr/>
        </p:nvSpPr>
        <p:spPr>
          <a:xfrm>
            <a:off x="2853932" y="11827305"/>
            <a:ext cx="1349887" cy="415156"/>
          </a:xfrm>
          <a:custGeom>
            <a:avLst/>
            <a:gdLst>
              <a:gd name="connsiteX0" fmla="*/ 0 w 5523989"/>
              <a:gd name="connsiteY0" fmla="*/ 0 h 553541"/>
              <a:gd name="connsiteX1" fmla="*/ 5523989 w 5523989"/>
              <a:gd name="connsiteY1" fmla="*/ 0 h 553541"/>
              <a:gd name="connsiteX2" fmla="*/ 5523989 w 5523989"/>
              <a:gd name="connsiteY2" fmla="*/ 553541 h 553541"/>
              <a:gd name="connsiteX3" fmla="*/ 0 w 5523989"/>
              <a:gd name="connsiteY3" fmla="*/ 553541 h 553541"/>
              <a:gd name="connsiteX4" fmla="*/ 0 w 5523989"/>
              <a:gd name="connsiteY4" fmla="*/ 0 h 553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3989" h="553541">
                <a:moveTo>
                  <a:pt x="0" y="0"/>
                </a:moveTo>
                <a:lnTo>
                  <a:pt x="5523989" y="0"/>
                </a:lnTo>
                <a:lnTo>
                  <a:pt x="5523989" y="553541"/>
                </a:lnTo>
                <a:lnTo>
                  <a:pt x="0" y="55354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9530" tIns="34290" rIns="34290" bIns="34290" numCol="1" spcCol="1270" anchor="ctr" anchorCtr="0">
            <a:noAutofit/>
          </a:bodyPr>
          <a:lstStyle/>
          <a:p>
            <a:pPr defTabSz="600075">
              <a:lnSpc>
                <a:spcPct val="90000"/>
              </a:lnSpc>
              <a:spcAft>
                <a:spcPct val="35000"/>
              </a:spcAft>
            </a:pP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Rotación</a:t>
            </a:r>
            <a:endParaRPr lang="en-US" sz="18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499865" y="11767526"/>
            <a:ext cx="518945" cy="518945"/>
          </a:xfrm>
          <a:prstGeom prst="ellipse">
            <a:avLst/>
          </a:prstGeom>
          <a:blipFill rotWithShape="0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9" name="Group 48"/>
          <p:cNvGrpSpPr/>
          <p:nvPr/>
        </p:nvGrpSpPr>
        <p:grpSpPr>
          <a:xfrm>
            <a:off x="1253216" y="7771664"/>
            <a:ext cx="1800000" cy="1800000"/>
            <a:chOff x="2586111" y="1676245"/>
            <a:chExt cx="1838176" cy="1838176"/>
          </a:xfrm>
        </p:grpSpPr>
        <p:sp>
          <p:nvSpPr>
            <p:cNvPr id="50" name="Oval 49"/>
            <p:cNvSpPr/>
            <p:nvPr/>
          </p:nvSpPr>
          <p:spPr>
            <a:xfrm>
              <a:off x="2586111" y="1676245"/>
              <a:ext cx="1838176" cy="183817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Oval 4"/>
            <p:cNvSpPr/>
            <p:nvPr/>
          </p:nvSpPr>
          <p:spPr>
            <a:xfrm>
              <a:off x="2855306" y="1945440"/>
              <a:ext cx="1299786" cy="1299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es-MX" sz="1800" b="1" dirty="0">
                  <a:latin typeface="Calibri" panose="020F0502020204030204" pitchFamily="34" charset="0"/>
                </a:rPr>
                <a:t>MANEJO INTEGRADO DE PLAGAS</a:t>
              </a:r>
              <a:endParaRPr lang="en-US" sz="18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727602" y="7002966"/>
            <a:ext cx="2823549" cy="413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34541" indent="-13454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2">
                    <a:lumMod val="10000"/>
                  </a:schemeClr>
                </a:solidFill>
              </a:rPr>
              <a:t>&lt; Presión de plagas a la siembra, por eliminación de hospederos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56380" y="9583122"/>
            <a:ext cx="2808808" cy="6320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34541" indent="-13454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2">
                    <a:lumMod val="10000"/>
                  </a:schemeClr>
                </a:solidFill>
              </a:rPr>
              <a:t>Favorece implantación del refugio:</a:t>
            </a:r>
          </a:p>
          <a:p>
            <a:pPr marL="134541" indent="-13454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2">
                    <a:lumMod val="10000"/>
                  </a:schemeClr>
                </a:solidFill>
              </a:rPr>
              <a:t>Protección adicional a BT en estadios tempranos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34441" y="5654708"/>
            <a:ext cx="3016832" cy="431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34541" indent="-13454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2">
                    <a:lumMod val="10000"/>
                  </a:schemeClr>
                </a:solidFill>
              </a:rPr>
              <a:t>Principal componente para el </a:t>
            </a:r>
            <a:r>
              <a:rPr lang="es-MX" sz="1400" dirty="0" err="1">
                <a:solidFill>
                  <a:schemeClr val="bg2">
                    <a:lumMod val="10000"/>
                  </a:schemeClr>
                </a:solidFill>
              </a:rPr>
              <a:t>MRI</a:t>
            </a:r>
            <a:endParaRPr lang="es-MX" sz="1400" dirty="0">
              <a:solidFill>
                <a:schemeClr val="bg2">
                  <a:lumMod val="10000"/>
                </a:schemeClr>
              </a:solidFill>
            </a:endParaRPr>
          </a:p>
          <a:p>
            <a:pPr marL="134541" indent="-13454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bg2">
                    <a:lumMod val="10000"/>
                  </a:schemeClr>
                </a:solidFill>
              </a:rPr>
              <a:t>Asegurar población susceptible</a:t>
            </a:r>
            <a:endParaRPr lang="en-US" sz="1400" dirty="0" err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99816" y="8310626"/>
            <a:ext cx="2788526" cy="4020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34541" indent="-13454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2">
                    <a:lumMod val="10000"/>
                  </a:schemeClr>
                </a:solidFill>
              </a:rPr>
              <a:t>Malezas sirven como hospederos</a:t>
            </a:r>
          </a:p>
          <a:p>
            <a:pPr marL="134541" indent="-13454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2">
                    <a:lumMod val="10000"/>
                  </a:schemeClr>
                </a:solidFill>
              </a:rPr>
              <a:t>Larvas grandes pueden causar daños en </a:t>
            </a:r>
            <a:r>
              <a:rPr lang="es-ES" sz="1400" dirty="0" err="1">
                <a:solidFill>
                  <a:schemeClr val="bg2">
                    <a:lumMod val="10000"/>
                  </a:schemeClr>
                </a:solidFill>
              </a:rPr>
              <a:t>Bt</a:t>
            </a:r>
            <a:endParaRPr lang="en-US" sz="1400" dirty="0" err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38976" y="11106497"/>
            <a:ext cx="3120201" cy="4718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34541" indent="-13454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2">
                    <a:lumMod val="10000"/>
                  </a:schemeClr>
                </a:solidFill>
              </a:rPr>
              <a:t>Evitar pérdidas de plantas en refugio</a:t>
            </a:r>
          </a:p>
          <a:p>
            <a:pPr marL="134541" indent="-13454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2">
                    <a:lumMod val="10000"/>
                  </a:schemeClr>
                </a:solidFill>
              </a:rPr>
              <a:t>Detectar temprano un potencial daño en </a:t>
            </a:r>
            <a:r>
              <a:rPr lang="es-ES" sz="1400" dirty="0" err="1">
                <a:solidFill>
                  <a:schemeClr val="bg2">
                    <a:lumMod val="10000"/>
                  </a:schemeClr>
                </a:solidFill>
              </a:rPr>
              <a:t>Bt</a:t>
            </a:r>
            <a:endParaRPr lang="en-US" sz="1400" dirty="0" err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34734" y="12160936"/>
            <a:ext cx="3028950" cy="275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34541" indent="-13454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2">
                    <a:lumMod val="10000"/>
                  </a:schemeClr>
                </a:solidFill>
              </a:rPr>
              <a:t>Reducir exposición de plagas blanco</a:t>
            </a:r>
            <a:endParaRPr lang="en-US" sz="1400" dirty="0" err="1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23282" y="4749633"/>
            <a:ext cx="5706846" cy="2547079"/>
            <a:chOff x="7223282" y="5224585"/>
            <a:chExt cx="5706846" cy="2547079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14"/>
            <a:srcRect l="2091" t="17230" r="43314" b="9437"/>
            <a:stretch/>
          </p:blipFill>
          <p:spPr>
            <a:xfrm>
              <a:off x="7223282" y="5227688"/>
              <a:ext cx="5706376" cy="251920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54104" y="7520683"/>
              <a:ext cx="1293994" cy="2509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2058712" y="5224585"/>
              <a:ext cx="871416" cy="1094153"/>
            </a:xfrm>
            <a:custGeom>
              <a:avLst/>
              <a:gdLst>
                <a:gd name="connsiteX0" fmla="*/ 863600 w 871416"/>
                <a:gd name="connsiteY0" fmla="*/ 0 h 1094153"/>
                <a:gd name="connsiteX1" fmla="*/ 871416 w 871416"/>
                <a:gd name="connsiteY1" fmla="*/ 1094153 h 1094153"/>
                <a:gd name="connsiteX2" fmla="*/ 0 w 871416"/>
                <a:gd name="connsiteY2" fmla="*/ 0 h 1094153"/>
                <a:gd name="connsiteX3" fmla="*/ 863600 w 871416"/>
                <a:gd name="connsiteY3" fmla="*/ 0 h 109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1416" h="1094153">
                  <a:moveTo>
                    <a:pt x="863600" y="0"/>
                  </a:moveTo>
                  <a:cubicBezTo>
                    <a:pt x="866205" y="364718"/>
                    <a:pt x="868811" y="729435"/>
                    <a:pt x="871416" y="1094153"/>
                  </a:cubicBezTo>
                  <a:lnTo>
                    <a:pt x="0" y="0"/>
                  </a:lnTo>
                  <a:lnTo>
                    <a:pt x="86360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14" y="12916409"/>
            <a:ext cx="2752708" cy="64748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17031" y="13673411"/>
            <a:ext cx="5620589" cy="241811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15819" y="7364226"/>
            <a:ext cx="4941006" cy="18819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91972" y="9172606"/>
            <a:ext cx="4938984" cy="310671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9185" y="16084714"/>
            <a:ext cx="6187309" cy="300515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89588" y="19189655"/>
            <a:ext cx="4984904" cy="197413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28736" y="13972722"/>
            <a:ext cx="5697428" cy="327374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28736" y="18037036"/>
            <a:ext cx="6188865" cy="2711638"/>
          </a:xfrm>
          <a:prstGeom prst="rect">
            <a:avLst/>
          </a:prstGeom>
        </p:spPr>
      </p:pic>
      <p:pic>
        <p:nvPicPr>
          <p:cNvPr id="75" name="Picture 74" descr="templates-0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27" r="26172"/>
          <a:stretch/>
        </p:blipFill>
        <p:spPr>
          <a:xfrm flipH="1">
            <a:off x="7218131" y="17454811"/>
            <a:ext cx="5711060" cy="288620"/>
          </a:xfrm>
          <a:prstGeom prst="rect">
            <a:avLst/>
          </a:prstGeom>
          <a:scene3d>
            <a:camera prst="orthographicFront">
              <a:rot lat="0" lon="21299992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1648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37465 -0.00247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1" grpId="0"/>
      <p:bldP spid="42" grpId="0"/>
      <p:bldP spid="45" grpId="0"/>
      <p:bldP spid="47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125</Words>
  <Application>Microsoft Office PowerPoint</Application>
  <PresentationFormat>Custom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</dc:creator>
  <cp:lastModifiedBy>Costa Alejo ARIN</cp:lastModifiedBy>
  <cp:revision>26</cp:revision>
  <dcterms:created xsi:type="dcterms:W3CDTF">2017-09-01T21:50:38Z</dcterms:created>
  <dcterms:modified xsi:type="dcterms:W3CDTF">2017-09-07T14:28:18Z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