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280" autoAdjust="0"/>
  </p:normalViewPr>
  <p:slideViewPr>
    <p:cSldViewPr snapToGrid="0" snapToObjects="1">
      <p:cViewPr>
        <p:scale>
          <a:sx n="50" d="100"/>
          <a:sy n="50" d="100"/>
        </p:scale>
        <p:origin x="1242" y="576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7B6C-1D5B-4D97-97A9-3EE3686B4626}" type="datetimeFigureOut">
              <a:rPr lang="es-AR" smtClean="0"/>
              <a:t>12/9/2017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466975" y="685800"/>
            <a:ext cx="192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FFCB-34D6-4A34-B433-D464972D0DA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Corregí ya varios errorcitos pero sin color</a:t>
            </a:r>
          </a:p>
          <a:p>
            <a:r>
              <a:rPr lang="es-AR" dirty="0"/>
              <a:t>Demasiado texto. Poner una separación</a:t>
            </a:r>
            <a:r>
              <a:rPr lang="es-AR" baseline="0" dirty="0"/>
              <a:t> entre párrafos; tal vez sangría o interlineado si pudieran.</a:t>
            </a:r>
          </a:p>
          <a:p>
            <a:r>
              <a:rPr lang="es-AR" baseline="0" dirty="0"/>
              <a:t>En rojo lo que puede salir. Prefiero breve, y letra más grande. Se hace pesado leer</a:t>
            </a:r>
          </a:p>
          <a:p>
            <a:endParaRPr lang="es-AR" baseline="0" dirty="0"/>
          </a:p>
          <a:p>
            <a:r>
              <a:rPr lang="es-AR" baseline="0" dirty="0"/>
              <a:t>Trabajo financiado por INTA (PNCYO 1127032) y las empresas Bruno </a:t>
            </a:r>
            <a:r>
              <a:rPr lang="es-AR" baseline="0" dirty="0" err="1"/>
              <a:t>Tessan</a:t>
            </a:r>
            <a:r>
              <a:rPr lang="es-AR" baseline="0" dirty="0"/>
              <a:t> y </a:t>
            </a:r>
            <a:r>
              <a:rPr lang="es-AR" baseline="0" dirty="0" err="1"/>
              <a:t>Syngenta</a:t>
            </a:r>
            <a:r>
              <a:rPr lang="es-AR" baseline="0" dirty="0"/>
              <a:t> ¿¿¿¿SA????</a:t>
            </a:r>
          </a:p>
          <a:p>
            <a:r>
              <a:rPr lang="es-AR" baseline="0" dirty="0" err="1"/>
              <a:t>Please</a:t>
            </a:r>
            <a:r>
              <a:rPr lang="es-AR" baseline="0" dirty="0"/>
              <a:t>, poner el logo </a:t>
            </a:r>
            <a:r>
              <a:rPr lang="es-AR" baseline="0" dirty="0" err="1"/>
              <a:t>inteño</a:t>
            </a:r>
            <a:r>
              <a:rPr lang="es-AR" baseline="0" dirty="0"/>
              <a:t>!!</a:t>
            </a:r>
            <a:endParaRPr lang="es-AR" baseline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FFCB-34D6-4A34-B433-D464972D0DAC}" type="slidenum">
              <a:rPr lang="es-AR" smtClean="0"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823484" y="13594228"/>
            <a:ext cx="5871527" cy="38933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60000" algn="just"/>
            <a:r>
              <a:rPr lang="es-AR" sz="1900" dirty="0">
                <a:latin typeface="+mj-lt"/>
                <a:cs typeface="Arial" panose="020B0604020202020204" pitchFamily="34" charset="0"/>
              </a:rPr>
              <a:t>En la campaña 2016-17 se condujo un experimento bajo riego y en campo de productor en el departamento de Rio Primero (La Puerta, Córdoba, -30.8º S, -63.20º O). Se sembraron 5 genotipos (G) de Maíz en fechas tardías (28/12) bajo dos manejos agronómicos (MA; I-II). I) TUA, tecnología de uso actual (i.e. del productor); 7 pm-2, 36 kg N ha-1 aplicados a la siembra; y II)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Mop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, considerado como óptimo para RP, 9 pm-2 y 300 kg N ha-1 aplicado en dosis dividida (V6 y V15). El diseño experimental fue de parcelas sub-divididas con dos repeticiones, donde MA fue la parcela principal y G la sub-parcela. En madurez fisiológica se determinaron el R y sus componentes, número (NG) y peso de granos (PG). </a:t>
            </a:r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37721" y="15113020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1A074721-EF0B-49E4-BC46-DA8B88F75F9E}"/>
              </a:ext>
            </a:extLst>
          </p:cNvPr>
          <p:cNvSpPr/>
          <p:nvPr/>
        </p:nvSpPr>
        <p:spPr>
          <a:xfrm>
            <a:off x="792241" y="17789434"/>
            <a:ext cx="6067827" cy="3646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783772" y="3696235"/>
            <a:ext cx="6067828" cy="9178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07952" y="3350950"/>
            <a:ext cx="3774409" cy="5030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22353" y="3379015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187608" y="3695864"/>
            <a:ext cx="6034905" cy="13055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2249732" y="17535514"/>
            <a:ext cx="3269665" cy="521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2292785" y="17602351"/>
            <a:ext cx="3393383" cy="38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187608" y="17100362"/>
            <a:ext cx="6099878" cy="3932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508223D-0053-496C-84E8-DB76CDF730D8}"/>
              </a:ext>
            </a:extLst>
          </p:cNvPr>
          <p:cNvGrpSpPr/>
          <p:nvPr/>
        </p:nvGrpSpPr>
        <p:grpSpPr>
          <a:xfrm>
            <a:off x="8254605" y="16800021"/>
            <a:ext cx="3965884" cy="539853"/>
            <a:chOff x="8023847" y="17337721"/>
            <a:chExt cx="3965884" cy="539853"/>
          </a:xfrm>
        </p:grpSpPr>
        <p:sp>
          <p:nvSpPr>
            <p:cNvPr id="23" name="Rectángulo 22"/>
            <p:cNvSpPr/>
            <p:nvPr/>
          </p:nvSpPr>
          <p:spPr>
            <a:xfrm>
              <a:off x="8023847" y="17413812"/>
              <a:ext cx="3965884" cy="4637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8185882" y="17337721"/>
              <a:ext cx="3704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/>
                  <a:cs typeface="Arial"/>
                </a:rPr>
                <a:t>&gt; CONCLUSIONES &lt;</a:t>
              </a: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31963" y="-3369384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416800" y="5009690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2" name="CuadroTexto 31"/>
          <p:cNvSpPr txBox="1"/>
          <p:nvPr/>
        </p:nvSpPr>
        <p:spPr>
          <a:xfrm>
            <a:off x="7308391" y="17386076"/>
            <a:ext cx="5914122" cy="36471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AR" sz="1700" dirty="0"/>
              <a:t> 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El manejo conjunto de alta densidad de plantas y fertilización nitrogenada adecuada permitieron minimizar la brecha en maíz tardío en el norte de Córdoba. </a:t>
            </a:r>
          </a:p>
          <a:p>
            <a:pPr algn="just">
              <a:buFont typeface="Arial" pitchFamily="34" charset="0"/>
              <a:buChar char="•"/>
            </a:pPr>
            <a:r>
              <a:rPr lang="es-AR" sz="1900" dirty="0">
                <a:latin typeface="+mj-lt"/>
                <a:cs typeface="Arial" panose="020B0604020202020204" pitchFamily="34" charset="0"/>
              </a:rPr>
              <a:t> La intensificación del sistema aumentó 26% la producción respecto al manejo convencional.</a:t>
            </a:r>
          </a:p>
          <a:p>
            <a:pPr algn="just">
              <a:buFont typeface="Arial" pitchFamily="34" charset="0"/>
              <a:buChar char="•"/>
            </a:pPr>
            <a:r>
              <a:rPr lang="es-AR" sz="1900" dirty="0">
                <a:latin typeface="+mj-lt"/>
                <a:cs typeface="Arial" panose="020B0604020202020204" pitchFamily="34" charset="0"/>
              </a:rPr>
              <a:t> El rendimiento potencial logrado en la campaña fue de 13.3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tn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/ha.</a:t>
            </a:r>
          </a:p>
          <a:p>
            <a:pPr algn="just">
              <a:buFont typeface="Arial" pitchFamily="34" charset="0"/>
              <a:buChar char="•"/>
            </a:pPr>
            <a:r>
              <a:rPr lang="es-AR" sz="1900" dirty="0">
                <a:latin typeface="+mj-lt"/>
                <a:cs typeface="Arial" panose="020B0604020202020204" pitchFamily="34" charset="0"/>
              </a:rPr>
              <a:t> Los genotipos variaron en un 16% en su rendimiento potencial bajo el manejo intensificado.  </a:t>
            </a:r>
          </a:p>
          <a:p>
            <a:pPr algn="just"/>
            <a:endParaRPr lang="es-AR" sz="1500" i="1" dirty="0"/>
          </a:p>
          <a:p>
            <a:pPr algn="just"/>
            <a:r>
              <a:rPr lang="es-AR" sz="1500" i="1" dirty="0"/>
              <a:t>Trabajo extraído de Ogando, F. y otros presentado en “III Workshop de </a:t>
            </a:r>
            <a:r>
              <a:rPr lang="es-AR" sz="1500" i="1" dirty="0" err="1"/>
              <a:t>Ecofisiología</a:t>
            </a:r>
            <a:r>
              <a:rPr lang="es-AR" sz="1500" i="1" dirty="0"/>
              <a:t> de Cultivos”.28 y 29 de Septiembre, 2017. Mar del Plata, Argentina.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47967" y="13349895"/>
            <a:ext cx="6067827" cy="4077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102351" y="13043833"/>
            <a:ext cx="3301315" cy="573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6"/>
          <p:cNvSpPr txBox="1"/>
          <p:nvPr/>
        </p:nvSpPr>
        <p:spPr>
          <a:xfrm>
            <a:off x="2537318" y="13051244"/>
            <a:ext cx="338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&gt; MÉTODO</a:t>
            </a:r>
            <a:r>
              <a:rPr lang="es-ES" sz="2800" dirty="0">
                <a:solidFill>
                  <a:schemeClr val="bg1"/>
                </a:solidFill>
                <a:latin typeface="Arial"/>
                <a:cs typeface="Arial"/>
              </a:rPr>
              <a:t>S&lt;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455" y="21631032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854802" y="3936472"/>
            <a:ext cx="5840209" cy="8863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60000" algn="just"/>
            <a:r>
              <a:rPr lang="es-AR" sz="1900" dirty="0">
                <a:latin typeface="+mj-lt"/>
                <a:cs typeface="Arial" panose="020B0604020202020204" pitchFamily="34" charset="0"/>
              </a:rPr>
              <a:t>Para satisfacer futuras demandas de productos agrícolas, es necesario aumentar la producción agropecuaria; una de las vías para alcanzar este objetivo es la intensificación de los sistemas agropecuarios (Andrade, 2016). En este sentido, mejorar el conocimiento de las tecnologías de procesos e incrementar la eficiencia en el uso de recursos es de suma importancia para lograrlo. Para abordar esta problemática, una herramienta de creciente uso es la estimación y estudio de brechas de rendimiento (BR; diferencia entre los rendimientos potenciales (RP), alcanzables (RA) y los logrados por productores (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Lobell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, et al., 2009; Van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Ittersum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, et al., 2013).</a:t>
            </a:r>
            <a:r>
              <a:rPr lang="es-AR" sz="19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Se estima que las BR en maíz en Argentina son de importante magnitud (alrededor de 41%; Aramburu Merlos, et al., 2015). En siembras tardías, si bien el RP es menor que en fechas tempranas (Otegui, et al., 1996), el R logrado se caracteriza por una mayor estabilidad interanual debido a un mejor estado hídrico y a la menor probabilidad de eventos de estrés térmico por alta temperatura durante la etapa crítica de floración (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Maddonni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, 2012). En base a estas características, sería esperable que las BR entre el RP típico de fechas tardías y el alcanzado sean bajas. Sin embargo, dichos estudios son escasos en el centro de la provincia de Córdoba. </a:t>
            </a:r>
          </a:p>
          <a:p>
            <a:pPr indent="360000" algn="just"/>
            <a:r>
              <a:rPr lang="es-AR" sz="1900" dirty="0">
                <a:latin typeface="+mj-lt"/>
                <a:cs typeface="Arial" panose="020B0604020202020204" pitchFamily="34" charset="0"/>
              </a:rPr>
              <a:t>El objetivo de este trabajo fue cuantificar la brecha de rendimiento (RP-RA) para maíces tardíos sembrados en el norte de la provincia de Córdoba evaluando el impacto de diferentes practicas de manejo (Densidad y fertilización nitrogenada) en la misma.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97585" y="1457027"/>
            <a:ext cx="1162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Brechas de rendimiento en maíz tardío en el norte de Córdoba: contribución de la densidad de plantas y la fertilización nitrogenada</a:t>
            </a:r>
            <a:endParaRPr lang="es-ES_tradnl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-449942" y="2539169"/>
            <a:ext cx="13519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500" dirty="0"/>
              <a:t>Federico A. Ogando</a:t>
            </a:r>
            <a:r>
              <a:rPr lang="es-AR" sz="2500" baseline="30000" dirty="0"/>
              <a:t>1</a:t>
            </a:r>
            <a:r>
              <a:rPr lang="es-AR" sz="2500" dirty="0"/>
              <a:t>, Catriel Santillán Hatala</a:t>
            </a:r>
            <a:r>
              <a:rPr lang="es-AR" sz="2500" baseline="30000" dirty="0"/>
              <a:t>1</a:t>
            </a:r>
            <a:r>
              <a:rPr lang="es-AR" sz="2500" dirty="0"/>
              <a:t>, Francisco A. Raspa</a:t>
            </a:r>
            <a:r>
              <a:rPr lang="es-AR" sz="2500" baseline="30000" dirty="0"/>
              <a:t>1</a:t>
            </a:r>
            <a:r>
              <a:rPr lang="es-AR" sz="2500" dirty="0"/>
              <a:t> y Claudia R.C. Vega</a:t>
            </a:r>
            <a:r>
              <a:rPr lang="es-AR" sz="2500" baseline="30000" dirty="0"/>
              <a:t>1</a:t>
            </a:r>
            <a:r>
              <a:rPr lang="es-AR" sz="2500" dirty="0"/>
              <a:t>.</a:t>
            </a:r>
            <a:endParaRPr lang="es-ES_tradnl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96309" y="2978905"/>
            <a:ext cx="113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1 Ecofisiología de Cultivos INTA Manfredi Córdoba. E-mail: vega.claudia@inta.gob.ar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80301" y="4460460"/>
            <a:ext cx="5746974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endParaRPr lang="es-AR" sz="1800" dirty="0"/>
          </a:p>
          <a:p>
            <a:pPr algn="just"/>
            <a:r>
              <a:rPr lang="es-AR" sz="18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13C32F-9AC0-4C26-863B-B2958DF82623}"/>
              </a:ext>
            </a:extLst>
          </p:cNvPr>
          <p:cNvSpPr txBox="1"/>
          <p:nvPr/>
        </p:nvSpPr>
        <p:spPr>
          <a:xfrm>
            <a:off x="897586" y="18104297"/>
            <a:ext cx="5813388" cy="3308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60000" algn="just"/>
            <a:r>
              <a:rPr lang="es-AR" sz="1900" dirty="0">
                <a:latin typeface="+mj-lt"/>
                <a:cs typeface="Arial" panose="020B0604020202020204" pitchFamily="34" charset="0"/>
              </a:rPr>
              <a:t>El RP estimado en base a la media de los dos G más responsivos al cambio en el manejo fue de 13.27±0.74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tn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 ha-1 (Fig. 1). Dicho R fue logrado mediante un manejo intensivo del sistema productivo (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Mop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) respecto al manejo tradicional (TUA). A partir de éste se estimó la BR, siendo  del 26% para todos los G sembrados en un manejo menos intensivo (TUA) y del 47% para la media de R de las últimas cinco campañas agrícolas para los departamentos de Rio Primero y Rio Segundo (Datos del Ministerio de Agricultura). Con el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Mop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, la fijación de granos por unidad de superficie fue máxima (Fig. 2).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98EFBC-27F4-419D-912A-4B31B67234A8}"/>
              </a:ext>
            </a:extLst>
          </p:cNvPr>
          <p:cNvSpPr txBox="1"/>
          <p:nvPr/>
        </p:nvSpPr>
        <p:spPr>
          <a:xfrm>
            <a:off x="7287815" y="3727335"/>
            <a:ext cx="59346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s-AR" sz="1900" dirty="0">
                <a:cs typeface="Arial" panose="020B0604020202020204" pitchFamily="34" charset="0"/>
              </a:rPr>
              <a:t>Sin embargo, esto no representó una ventaja en R 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para todos los genotipos, observándose una fuerte respuesta del R al PG (Fig. 2). Los genotipos que, además de fijar un alto NG, mantuvieron un alto PG fueron los de mayor R.</a:t>
            </a:r>
            <a:r>
              <a:rPr lang="es-AR" sz="1700" dirty="0"/>
              <a:t> </a:t>
            </a:r>
          </a:p>
          <a:p>
            <a:pPr algn="just"/>
            <a:endParaRPr lang="es-AR" sz="1700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5A5AEFA1-77B8-48F3-9060-7E7B4DEE07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6" b="48819"/>
          <a:stretch/>
        </p:blipFill>
        <p:spPr>
          <a:xfrm>
            <a:off x="7328575" y="10026423"/>
            <a:ext cx="5447351" cy="6724788"/>
          </a:xfrm>
          <a:prstGeom prst="rect">
            <a:avLst/>
          </a:prstGeom>
        </p:spPr>
      </p:pic>
      <p:pic>
        <p:nvPicPr>
          <p:cNvPr id="37" name="Marcador de contenido 12">
            <a:extLst>
              <a:ext uri="{FF2B5EF4-FFF2-40B4-BE49-F238E27FC236}">
                <a16:creationId xmlns:a16="http://schemas.microsoft.com/office/drawing/2014/main" id="{5BD385CB-E601-4653-B229-D219483177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50159" b="18277"/>
          <a:stretch/>
        </p:blipFill>
        <p:spPr>
          <a:xfrm>
            <a:off x="7287815" y="4887486"/>
            <a:ext cx="5419355" cy="5069266"/>
          </a:xfrm>
          <a:prstGeom prst="rect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7410026" y="21614559"/>
            <a:ext cx="60527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900" dirty="0">
                <a:latin typeface="+mj-lt"/>
                <a:cs typeface="Arial" panose="020B0604020202020204" pitchFamily="34" charset="0"/>
              </a:rPr>
              <a:t>Trabajo financiado por INTA (PNCYO 1127032) y las empresas Bruno </a:t>
            </a:r>
            <a:r>
              <a:rPr lang="es-AR" sz="1900" dirty="0" err="1">
                <a:latin typeface="+mj-lt"/>
                <a:cs typeface="Arial" panose="020B0604020202020204" pitchFamily="34" charset="0"/>
              </a:rPr>
              <a:t>Tessan</a:t>
            </a:r>
            <a:r>
              <a:rPr lang="es-AR" sz="1900" dirty="0">
                <a:latin typeface="+mj-lt"/>
                <a:cs typeface="Arial" panose="020B0604020202020204" pitchFamily="34" charset="0"/>
              </a:rPr>
              <a:t> S.A. y Syngenta S.A.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951CCB5-5ED7-4B5C-BE06-F045A6B2EB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2570" y="2376922"/>
            <a:ext cx="1319313" cy="1319313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34B2AEEE-4BC0-4AE7-A7C5-869BC562ABEE}"/>
              </a:ext>
            </a:extLst>
          </p:cNvPr>
          <p:cNvSpPr/>
          <p:nvPr/>
        </p:nvSpPr>
        <p:spPr>
          <a:xfrm>
            <a:off x="7205225" y="21375047"/>
            <a:ext cx="6099878" cy="1027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7A64F2F-4ADD-456A-9A56-3D1C7377938E}"/>
              </a:ext>
            </a:extLst>
          </p:cNvPr>
          <p:cNvGrpSpPr/>
          <p:nvPr/>
        </p:nvGrpSpPr>
        <p:grpSpPr>
          <a:xfrm>
            <a:off x="8348482" y="21074706"/>
            <a:ext cx="4175879" cy="954107"/>
            <a:chOff x="8023847" y="17337721"/>
            <a:chExt cx="3965884" cy="954107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8DFD67A-41AB-4F95-9715-F0D679CD0487}"/>
                </a:ext>
              </a:extLst>
            </p:cNvPr>
            <p:cNvSpPr/>
            <p:nvPr/>
          </p:nvSpPr>
          <p:spPr>
            <a:xfrm>
              <a:off x="8023847" y="17413812"/>
              <a:ext cx="3965884" cy="4637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B082F53D-46B7-45D0-9C20-E6C5C2A24DAC}"/>
                </a:ext>
              </a:extLst>
            </p:cNvPr>
            <p:cNvSpPr txBox="1"/>
            <p:nvPr/>
          </p:nvSpPr>
          <p:spPr>
            <a:xfrm>
              <a:off x="8185882" y="17337721"/>
              <a:ext cx="37047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/>
                  <a:cs typeface="Arial"/>
                </a:rPr>
                <a:t>&gt; FINANCIAMIENTO 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724</Words>
  <Application>Microsoft Office PowerPoint</Application>
  <PresentationFormat>Personalizado</PresentationFormat>
  <Paragraphs>29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federico ogando</cp:lastModifiedBy>
  <cp:revision>140</cp:revision>
  <dcterms:created xsi:type="dcterms:W3CDTF">2017-09-01T21:50:38Z</dcterms:created>
  <dcterms:modified xsi:type="dcterms:W3CDTF">2017-09-13T02:43:44Z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515606552</vt:i4>
  </property>
  <property fmtid="{D5CDD505-2E9C-101B-9397-08002B2CF9AE}" pid="3" name="_NewReviewCycle">
    <vt:lpwstr/>
  </property>
  <property fmtid="{D5CDD505-2E9C-101B-9397-08002B2CF9AE}" pid="4" name="_EmailSubject">
    <vt:lpwstr>Agenda III Congreso de Maiz Tardío</vt:lpwstr>
  </property>
  <property fmtid="{D5CDD505-2E9C-101B-9397-08002B2CF9AE}" pid="5" name="_AuthorEmail">
    <vt:lpwstr>SUhart@dow.com</vt:lpwstr>
  </property>
  <property fmtid="{D5CDD505-2E9C-101B-9397-08002B2CF9AE}" pid="6" name="_AuthorEmailDisplayName">
    <vt:lpwstr>Uhart, Sergio (S)</vt:lpwstr>
  </property>
</Properties>
</file>