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3679488" cy="24382413"/>
  <p:notesSz cx="6858000" cy="9144000"/>
  <p:defaultTextStyle>
    <a:defPPr>
      <a:defRPr lang="en-US"/>
    </a:defPPr>
    <a:lvl1pPr marL="0" algn="l" defTabSz="1217981" rtl="0" eaLnBrk="1" latinLnBrk="0" hangingPunct="1">
      <a:defRPr sz="4795" kern="1200">
        <a:solidFill>
          <a:schemeClr val="tx1"/>
        </a:solidFill>
        <a:latin typeface="+mn-lt"/>
        <a:ea typeface="+mn-ea"/>
        <a:cs typeface="+mn-cs"/>
      </a:defRPr>
    </a:lvl1pPr>
    <a:lvl2pPr marL="1217981" algn="l" defTabSz="1217981" rtl="0" eaLnBrk="1" latinLnBrk="0" hangingPunct="1">
      <a:defRPr sz="4795" kern="1200">
        <a:solidFill>
          <a:schemeClr val="tx1"/>
        </a:solidFill>
        <a:latin typeface="+mn-lt"/>
        <a:ea typeface="+mn-ea"/>
        <a:cs typeface="+mn-cs"/>
      </a:defRPr>
    </a:lvl2pPr>
    <a:lvl3pPr marL="2435962" algn="l" defTabSz="1217981" rtl="0" eaLnBrk="1" latinLnBrk="0" hangingPunct="1">
      <a:defRPr sz="4795" kern="1200">
        <a:solidFill>
          <a:schemeClr val="tx1"/>
        </a:solidFill>
        <a:latin typeface="+mn-lt"/>
        <a:ea typeface="+mn-ea"/>
        <a:cs typeface="+mn-cs"/>
      </a:defRPr>
    </a:lvl3pPr>
    <a:lvl4pPr marL="3653942" algn="l" defTabSz="1217981" rtl="0" eaLnBrk="1" latinLnBrk="0" hangingPunct="1">
      <a:defRPr sz="4795" kern="1200">
        <a:solidFill>
          <a:schemeClr val="tx1"/>
        </a:solidFill>
        <a:latin typeface="+mn-lt"/>
        <a:ea typeface="+mn-ea"/>
        <a:cs typeface="+mn-cs"/>
      </a:defRPr>
    </a:lvl4pPr>
    <a:lvl5pPr marL="4871923" algn="l" defTabSz="1217981" rtl="0" eaLnBrk="1" latinLnBrk="0" hangingPunct="1">
      <a:defRPr sz="4795" kern="1200">
        <a:solidFill>
          <a:schemeClr val="tx1"/>
        </a:solidFill>
        <a:latin typeface="+mn-lt"/>
        <a:ea typeface="+mn-ea"/>
        <a:cs typeface="+mn-cs"/>
      </a:defRPr>
    </a:lvl5pPr>
    <a:lvl6pPr marL="6089904" algn="l" defTabSz="1217981" rtl="0" eaLnBrk="1" latinLnBrk="0" hangingPunct="1">
      <a:defRPr sz="4795" kern="1200">
        <a:solidFill>
          <a:schemeClr val="tx1"/>
        </a:solidFill>
        <a:latin typeface="+mn-lt"/>
        <a:ea typeface="+mn-ea"/>
        <a:cs typeface="+mn-cs"/>
      </a:defRPr>
    </a:lvl6pPr>
    <a:lvl7pPr marL="7307885" algn="l" defTabSz="1217981" rtl="0" eaLnBrk="1" latinLnBrk="0" hangingPunct="1">
      <a:defRPr sz="4795" kern="1200">
        <a:solidFill>
          <a:schemeClr val="tx1"/>
        </a:solidFill>
        <a:latin typeface="+mn-lt"/>
        <a:ea typeface="+mn-ea"/>
        <a:cs typeface="+mn-cs"/>
      </a:defRPr>
    </a:lvl7pPr>
    <a:lvl8pPr marL="8525866" algn="l" defTabSz="1217981" rtl="0" eaLnBrk="1" latinLnBrk="0" hangingPunct="1">
      <a:defRPr sz="4795" kern="1200">
        <a:solidFill>
          <a:schemeClr val="tx1"/>
        </a:solidFill>
        <a:latin typeface="+mn-lt"/>
        <a:ea typeface="+mn-ea"/>
        <a:cs typeface="+mn-cs"/>
      </a:defRPr>
    </a:lvl8pPr>
    <a:lvl9pPr marL="9743846" algn="l" defTabSz="1217981" rtl="0" eaLnBrk="1" latinLnBrk="0" hangingPunct="1">
      <a:defRPr sz="4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0" userDrawn="1">
          <p15:clr>
            <a:srgbClr val="A4A3A4"/>
          </p15:clr>
        </p15:guide>
        <p15:guide id="2" pos="43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p:scale>
          <a:sx n="60" d="100"/>
          <a:sy n="60" d="100"/>
        </p:scale>
        <p:origin x="798" y="-5442"/>
      </p:cViewPr>
      <p:guideLst>
        <p:guide orient="horz" pos="7680"/>
        <p:guide pos="430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5962" y="7574355"/>
            <a:ext cx="11627565" cy="5226417"/>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1923" y="13816701"/>
            <a:ext cx="9575642" cy="623106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5432D-1FCE-FE46-A0FB-77409266DB1A}"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420942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5432D-1FCE-FE46-A0FB-77409266DB1A}"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162263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7629" y="733729"/>
            <a:ext cx="3077885" cy="156002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3974" y="733729"/>
            <a:ext cx="9005663" cy="156002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5432D-1FCE-FE46-A0FB-77409266DB1A}"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162141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5432D-1FCE-FE46-A0FB-77409266DB1A}"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28565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0585" y="15667963"/>
            <a:ext cx="11627565" cy="48426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80585" y="10334308"/>
            <a:ext cx="11627565" cy="53336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5432D-1FCE-FE46-A0FB-77409266DB1A}"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422241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3974" y="4266924"/>
            <a:ext cx="6041774" cy="120670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53740" y="4266924"/>
            <a:ext cx="6041774" cy="120670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5432D-1FCE-FE46-A0FB-77409266DB1A}"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126684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975" y="976429"/>
            <a:ext cx="12311539" cy="406373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3974" y="5457825"/>
            <a:ext cx="6044150" cy="22745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3974" y="7732384"/>
            <a:ext cx="6044150" cy="140481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48992" y="5457825"/>
            <a:ext cx="6046524" cy="22745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948992" y="7732384"/>
            <a:ext cx="6046524" cy="140481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5432D-1FCE-FE46-A0FB-77409266DB1A}"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25590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5432D-1FCE-FE46-A0FB-77409266DB1A}"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122494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5432D-1FCE-FE46-A0FB-77409266DB1A}"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346220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977" y="970779"/>
            <a:ext cx="4500457" cy="41314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348300" y="970786"/>
            <a:ext cx="7647214" cy="208097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3977" y="5102253"/>
            <a:ext cx="4500457" cy="166782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5432D-1FCE-FE46-A0FB-77409266DB1A}"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129183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1275" y="17067689"/>
            <a:ext cx="8207693" cy="201494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81275" y="2178612"/>
            <a:ext cx="8207693" cy="146294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681275" y="19082626"/>
            <a:ext cx="8207693" cy="28615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5432D-1FCE-FE46-A0FB-77409266DB1A}"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4D938-4361-7C49-9007-457FFC455064}" type="slidenum">
              <a:rPr lang="en-US" smtClean="0"/>
              <a:t>‹Nº›</a:t>
            </a:fld>
            <a:endParaRPr lang="en-US"/>
          </a:p>
        </p:txBody>
      </p:sp>
    </p:spTree>
    <p:extLst>
      <p:ext uri="{BB962C8B-B14F-4D97-AF65-F5344CB8AC3E}">
        <p14:creationId xmlns:p14="http://schemas.microsoft.com/office/powerpoint/2010/main" val="335966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3975" y="976429"/>
            <a:ext cx="12311539" cy="406373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3975" y="5689235"/>
            <a:ext cx="12311539" cy="160912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3974" y="22598887"/>
            <a:ext cx="3191881" cy="1298139"/>
          </a:xfrm>
          <a:prstGeom prst="rect">
            <a:avLst/>
          </a:prstGeom>
        </p:spPr>
        <p:txBody>
          <a:bodyPr vert="horz" lIns="91440" tIns="45720" rIns="91440" bIns="45720" rtlCol="0" anchor="ctr"/>
          <a:lstStyle>
            <a:lvl1pPr algn="l">
              <a:defRPr sz="1200">
                <a:solidFill>
                  <a:schemeClr val="tx1">
                    <a:tint val="75000"/>
                  </a:schemeClr>
                </a:solidFill>
              </a:defRPr>
            </a:lvl1pPr>
          </a:lstStyle>
          <a:p>
            <a:fld id="{2CB5432D-1FCE-FE46-A0FB-77409266DB1A}" type="datetimeFigureOut">
              <a:rPr lang="en-US" smtClean="0"/>
              <a:t>9/6/2017</a:t>
            </a:fld>
            <a:endParaRPr lang="en-US"/>
          </a:p>
        </p:txBody>
      </p:sp>
      <p:sp>
        <p:nvSpPr>
          <p:cNvPr id="5" name="Footer Placeholder 4"/>
          <p:cNvSpPr>
            <a:spLocks noGrp="1"/>
          </p:cNvSpPr>
          <p:nvPr>
            <p:ph type="ftr" sz="quarter" idx="3"/>
          </p:nvPr>
        </p:nvSpPr>
        <p:spPr>
          <a:xfrm>
            <a:off x="4673825" y="22598887"/>
            <a:ext cx="4331838" cy="129813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03633" y="22598887"/>
            <a:ext cx="3191881" cy="1298139"/>
          </a:xfrm>
          <a:prstGeom prst="rect">
            <a:avLst/>
          </a:prstGeom>
        </p:spPr>
        <p:txBody>
          <a:bodyPr vert="horz" lIns="91440" tIns="45720" rIns="91440" bIns="45720" rtlCol="0" anchor="ctr"/>
          <a:lstStyle>
            <a:lvl1pPr algn="r">
              <a:defRPr sz="1200">
                <a:solidFill>
                  <a:schemeClr val="tx1">
                    <a:tint val="75000"/>
                  </a:schemeClr>
                </a:solidFill>
              </a:defRPr>
            </a:lvl1pPr>
          </a:lstStyle>
          <a:p>
            <a:fld id="{68F4D938-4361-7C49-9007-457FFC455064}" type="slidenum">
              <a:rPr lang="en-US" smtClean="0"/>
              <a:t>‹Nº›</a:t>
            </a:fld>
            <a:endParaRPr lang="en-US"/>
          </a:p>
        </p:txBody>
      </p:sp>
    </p:spTree>
    <p:extLst>
      <p:ext uri="{BB962C8B-B14F-4D97-AF65-F5344CB8AC3E}">
        <p14:creationId xmlns:p14="http://schemas.microsoft.com/office/powerpoint/2010/main" val="490560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T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1105786" y="4306957"/>
            <a:ext cx="5754282" cy="81153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4" name="Picture 3" descr="templates-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94312" y="20104926"/>
            <a:ext cx="17317209" cy="8999009"/>
          </a:xfrm>
          <a:prstGeom prst="rect">
            <a:avLst/>
          </a:prstGeom>
          <a:scene3d>
            <a:camera prst="orthographicFront">
              <a:rot lat="0" lon="21299992" rev="0"/>
            </a:camera>
            <a:lightRig rig="threePt" dir="t"/>
          </a:scene3d>
        </p:spPr>
      </p:pic>
      <p:pic>
        <p:nvPicPr>
          <p:cNvPr id="5" name="Picture 4" descr="templates-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48" y="-204474"/>
            <a:ext cx="5217668" cy="2610667"/>
          </a:xfrm>
          <a:prstGeom prst="rect">
            <a:avLst/>
          </a:prstGeom>
        </p:spPr>
      </p:pic>
      <p:sp>
        <p:nvSpPr>
          <p:cNvPr id="3" name="Rectángulo 2"/>
          <p:cNvSpPr/>
          <p:nvPr/>
        </p:nvSpPr>
        <p:spPr>
          <a:xfrm>
            <a:off x="2095723" y="3975788"/>
            <a:ext cx="3774409" cy="69787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 name="TextBox 6"/>
          <p:cNvSpPr txBox="1"/>
          <p:nvPr/>
        </p:nvSpPr>
        <p:spPr>
          <a:xfrm>
            <a:off x="2210124" y="4064464"/>
            <a:ext cx="3753354" cy="523220"/>
          </a:xfrm>
          <a:prstGeom prst="rect">
            <a:avLst/>
          </a:prstGeom>
          <a:noFill/>
        </p:spPr>
        <p:txBody>
          <a:bodyPr wrap="square" rtlCol="0">
            <a:spAutoFit/>
          </a:bodyPr>
          <a:lstStyle/>
          <a:p>
            <a:r>
              <a:rPr lang="en-US" sz="2800" dirty="0" smtClean="0">
                <a:solidFill>
                  <a:schemeClr val="bg1"/>
                </a:solidFill>
                <a:latin typeface="Arial"/>
                <a:cs typeface="Arial"/>
              </a:rPr>
              <a:t>&gt; INTRODUCCIÓN &lt;</a:t>
            </a:r>
            <a:endParaRPr lang="en-US" sz="2800" dirty="0">
              <a:solidFill>
                <a:schemeClr val="bg1"/>
              </a:solidFill>
              <a:latin typeface="Arial"/>
              <a:cs typeface="Arial"/>
            </a:endParaRPr>
          </a:p>
        </p:txBody>
      </p:sp>
      <p:sp>
        <p:nvSpPr>
          <p:cNvPr id="16" name="Rectángulo 15"/>
          <p:cNvSpPr/>
          <p:nvPr/>
        </p:nvSpPr>
        <p:spPr>
          <a:xfrm>
            <a:off x="7187609" y="4306957"/>
            <a:ext cx="5754282" cy="1235226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4" name="Rectángulo 13"/>
          <p:cNvSpPr/>
          <p:nvPr/>
        </p:nvSpPr>
        <p:spPr>
          <a:xfrm>
            <a:off x="8429918" y="3963084"/>
            <a:ext cx="3269665" cy="69787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TextBox 6"/>
          <p:cNvSpPr txBox="1"/>
          <p:nvPr/>
        </p:nvSpPr>
        <p:spPr>
          <a:xfrm>
            <a:off x="8508687" y="4051760"/>
            <a:ext cx="3393383" cy="523220"/>
          </a:xfrm>
          <a:prstGeom prst="rect">
            <a:avLst/>
          </a:prstGeom>
          <a:noFill/>
        </p:spPr>
        <p:txBody>
          <a:bodyPr wrap="square" rtlCol="0">
            <a:spAutoFit/>
          </a:bodyPr>
          <a:lstStyle/>
          <a:p>
            <a:r>
              <a:rPr lang="en-US" sz="2800" dirty="0" smtClean="0">
                <a:solidFill>
                  <a:schemeClr val="bg1"/>
                </a:solidFill>
                <a:latin typeface="Arial"/>
                <a:cs typeface="Arial"/>
              </a:rPr>
              <a:t>&gt; RESULTADOS &lt; </a:t>
            </a:r>
            <a:endParaRPr lang="en-US" sz="2800" dirty="0">
              <a:solidFill>
                <a:schemeClr val="bg1"/>
              </a:solidFill>
              <a:latin typeface="Arial"/>
              <a:cs typeface="Arial"/>
            </a:endParaRPr>
          </a:p>
        </p:txBody>
      </p:sp>
      <p:sp>
        <p:nvSpPr>
          <p:cNvPr id="19" name="Rectángulo 18"/>
          <p:cNvSpPr/>
          <p:nvPr/>
        </p:nvSpPr>
        <p:spPr>
          <a:xfrm>
            <a:off x="1105786" y="13240153"/>
            <a:ext cx="5754282" cy="81153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 name="Rectángulo 19"/>
          <p:cNvSpPr/>
          <p:nvPr/>
        </p:nvSpPr>
        <p:spPr>
          <a:xfrm>
            <a:off x="2175236" y="12886862"/>
            <a:ext cx="3615383" cy="69787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1" name="TextBox 6"/>
          <p:cNvSpPr txBox="1"/>
          <p:nvPr/>
        </p:nvSpPr>
        <p:spPr>
          <a:xfrm>
            <a:off x="2242176" y="12975538"/>
            <a:ext cx="3708051" cy="523220"/>
          </a:xfrm>
          <a:prstGeom prst="rect">
            <a:avLst/>
          </a:prstGeom>
          <a:noFill/>
        </p:spPr>
        <p:txBody>
          <a:bodyPr wrap="square" rtlCol="0">
            <a:spAutoFit/>
          </a:bodyPr>
          <a:lstStyle/>
          <a:p>
            <a:r>
              <a:rPr lang="en-US" sz="2800" dirty="0" smtClean="0">
                <a:solidFill>
                  <a:schemeClr val="bg1"/>
                </a:solidFill>
                <a:latin typeface="Arial"/>
                <a:cs typeface="Arial"/>
              </a:rPr>
              <a:t>&gt; METODOLOG</a:t>
            </a:r>
            <a:r>
              <a:rPr lang="es-ES" sz="2800" dirty="0" smtClean="0">
                <a:solidFill>
                  <a:schemeClr val="bg1"/>
                </a:solidFill>
                <a:latin typeface="Arial"/>
                <a:cs typeface="Arial"/>
              </a:rPr>
              <a:t>ÍA &lt;</a:t>
            </a:r>
            <a:endParaRPr lang="en-US" sz="2800" dirty="0">
              <a:solidFill>
                <a:schemeClr val="bg1"/>
              </a:solidFill>
              <a:latin typeface="Arial"/>
              <a:cs typeface="Arial"/>
            </a:endParaRPr>
          </a:p>
        </p:txBody>
      </p:sp>
      <p:sp>
        <p:nvSpPr>
          <p:cNvPr id="22" name="Rectángulo 21"/>
          <p:cNvSpPr/>
          <p:nvPr/>
        </p:nvSpPr>
        <p:spPr>
          <a:xfrm>
            <a:off x="7198192" y="17514017"/>
            <a:ext cx="5754282" cy="384143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3" name="Rectángulo 22"/>
          <p:cNvSpPr/>
          <p:nvPr/>
        </p:nvSpPr>
        <p:spPr>
          <a:xfrm>
            <a:off x="8109300" y="17148026"/>
            <a:ext cx="3932067" cy="69787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4" name="TextBox 6"/>
          <p:cNvSpPr txBox="1"/>
          <p:nvPr/>
        </p:nvSpPr>
        <p:spPr>
          <a:xfrm>
            <a:off x="8277380" y="17236702"/>
            <a:ext cx="3673153" cy="523220"/>
          </a:xfrm>
          <a:prstGeom prst="rect">
            <a:avLst/>
          </a:prstGeom>
          <a:noFill/>
        </p:spPr>
        <p:txBody>
          <a:bodyPr wrap="square" rtlCol="0">
            <a:spAutoFit/>
          </a:bodyPr>
          <a:lstStyle/>
          <a:p>
            <a:r>
              <a:rPr lang="en-US" sz="2800" dirty="0" smtClean="0">
                <a:solidFill>
                  <a:schemeClr val="bg1"/>
                </a:solidFill>
                <a:latin typeface="Arial"/>
                <a:cs typeface="Arial"/>
              </a:rPr>
              <a:t>&gt; CONCLUSIONES &lt;</a:t>
            </a:r>
            <a:endParaRPr lang="en-US" sz="2800" dirty="0">
              <a:solidFill>
                <a:schemeClr val="bg1"/>
              </a:solidFill>
              <a:latin typeface="Arial"/>
              <a:cs typeface="Arial"/>
            </a:endParaRPr>
          </a:p>
        </p:txBody>
      </p:sp>
      <p:pic>
        <p:nvPicPr>
          <p:cNvPr id="25" name="Imagen 24"/>
          <p:cNvPicPr>
            <a:picLocks noChangeAspect="1"/>
          </p:cNvPicPr>
          <p:nvPr/>
        </p:nvPicPr>
        <p:blipFill>
          <a:blip r:embed="rId4"/>
          <a:stretch>
            <a:fillRect/>
          </a:stretch>
        </p:blipFill>
        <p:spPr>
          <a:xfrm rot="16200000">
            <a:off x="7410172" y="-3348789"/>
            <a:ext cx="6301819" cy="9265291"/>
          </a:xfrm>
          <a:prstGeom prst="rect">
            <a:avLst/>
          </a:prstGeom>
        </p:spPr>
      </p:pic>
      <p:sp>
        <p:nvSpPr>
          <p:cNvPr id="27" name="Triángulo 26"/>
          <p:cNvSpPr/>
          <p:nvPr/>
        </p:nvSpPr>
        <p:spPr>
          <a:xfrm rot="5400000">
            <a:off x="1137836" y="21861411"/>
            <a:ext cx="434518" cy="374585"/>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8" name="Triángulo 27"/>
          <p:cNvSpPr/>
          <p:nvPr/>
        </p:nvSpPr>
        <p:spPr>
          <a:xfrm rot="5400000">
            <a:off x="1767728" y="21861412"/>
            <a:ext cx="434518" cy="374585"/>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1" name="CuadroTexto 30"/>
          <p:cNvSpPr txBox="1"/>
          <p:nvPr/>
        </p:nvSpPr>
        <p:spPr>
          <a:xfrm>
            <a:off x="7272081" y="4762337"/>
            <a:ext cx="5525833" cy="1169551"/>
          </a:xfrm>
          <a:prstGeom prst="rect">
            <a:avLst/>
          </a:prstGeom>
          <a:noFill/>
        </p:spPr>
        <p:txBody>
          <a:bodyPr wrap="square" rtlCol="0">
            <a:spAutoFit/>
          </a:bodyPr>
          <a:lstStyle/>
          <a:p>
            <a:pPr algn="just"/>
            <a:r>
              <a:rPr lang="es-ES" sz="1400" b="1" dirty="0" smtClean="0">
                <a:latin typeface="Arial" panose="020B0604020202020204" pitchFamily="34" charset="0"/>
                <a:cs typeface="Arial" panose="020B0604020202020204" pitchFamily="34" charset="0"/>
              </a:rPr>
              <a:t>El híbrido NEXT 20.6 generó los mayores RG en ambas FS. A pesar de que el NG y PG no presentaron diferencias entre H o interacción H </a:t>
            </a:r>
            <a:r>
              <a:rPr lang="es-ES" sz="1400" b="1" dirty="0">
                <a:latin typeface="Arial" panose="020B0604020202020204" pitchFamily="34" charset="0"/>
                <a:cs typeface="Arial" panose="020B0604020202020204" pitchFamily="34" charset="0"/>
              </a:rPr>
              <a:t>×</a:t>
            </a:r>
            <a:r>
              <a:rPr lang="es-ES" sz="1400" b="1" dirty="0" smtClean="0">
                <a:latin typeface="Arial" panose="020B0604020202020204" pitchFamily="34" charset="0"/>
                <a:cs typeface="Arial" panose="020B0604020202020204" pitchFamily="34" charset="0"/>
              </a:rPr>
              <a:t> FS, NEXT 20.6 y NEXT 22.6 se comportaron de una manera muy diferente para construir su RG a través del NG y el PG al pasar de FSTE a FSTA (Figura 2). </a:t>
            </a:r>
            <a:endParaRPr lang="es-ES_tradnl" sz="1400" b="1" dirty="0">
              <a:latin typeface="Arial" panose="020B0604020202020204" pitchFamily="34" charset="0"/>
              <a:cs typeface="Arial" panose="020B0604020202020204" pitchFamily="34" charset="0"/>
            </a:endParaRPr>
          </a:p>
        </p:txBody>
      </p:sp>
      <p:sp>
        <p:nvSpPr>
          <p:cNvPr id="32" name="CuadroTexto 31"/>
          <p:cNvSpPr txBox="1"/>
          <p:nvPr/>
        </p:nvSpPr>
        <p:spPr>
          <a:xfrm>
            <a:off x="7416800" y="14093318"/>
            <a:ext cx="5317066" cy="584775"/>
          </a:xfrm>
          <a:prstGeom prst="rect">
            <a:avLst/>
          </a:prstGeom>
          <a:noFill/>
        </p:spPr>
        <p:txBody>
          <a:bodyPr wrap="square" rtlCol="0">
            <a:spAutoFit/>
          </a:bodyPr>
          <a:lstStyle/>
          <a:p>
            <a:endParaRPr lang="es-ES_tradnl" sz="3200"/>
          </a:p>
        </p:txBody>
      </p:sp>
      <p:sp>
        <p:nvSpPr>
          <p:cNvPr id="33" name="CuadroTexto 32"/>
          <p:cNvSpPr txBox="1"/>
          <p:nvPr/>
        </p:nvSpPr>
        <p:spPr>
          <a:xfrm>
            <a:off x="1214897" y="13846858"/>
            <a:ext cx="5556336" cy="4401205"/>
          </a:xfrm>
          <a:prstGeom prst="rect">
            <a:avLst/>
          </a:prstGeom>
          <a:noFill/>
        </p:spPr>
        <p:txBody>
          <a:bodyPr wrap="square" rtlCol="0">
            <a:spAutoFit/>
          </a:bodyPr>
          <a:lstStyle/>
          <a:p>
            <a:pPr algn="just"/>
            <a:r>
              <a:rPr lang="es-ES" sz="1400" b="1" dirty="0">
                <a:latin typeface="Arial" panose="020B0604020202020204" pitchFamily="34" charset="0"/>
                <a:cs typeface="Arial" panose="020B0604020202020204" pitchFamily="34" charset="0"/>
              </a:rPr>
              <a:t>Un experimento fue llevado a cabo en el campo experimental de </a:t>
            </a:r>
            <a:r>
              <a:rPr lang="es-ES" sz="1400" b="1" dirty="0" smtClean="0">
                <a:latin typeface="Arial" panose="020B0604020202020204" pitchFamily="34" charset="0"/>
                <a:cs typeface="Arial" panose="020B0604020202020204" pitchFamily="34" charset="0"/>
              </a:rPr>
              <a:t>la Facultad de Ciencias </a:t>
            </a:r>
            <a:r>
              <a:rPr lang="es-ES" sz="1400" b="1" dirty="0">
                <a:latin typeface="Arial" panose="020B0604020202020204" pitchFamily="34" charset="0"/>
                <a:cs typeface="Arial" panose="020B0604020202020204" pitchFamily="34" charset="0"/>
              </a:rPr>
              <a:t>Agrarias de la Universidad Nacional de Lomas de Zamora durante la </a:t>
            </a:r>
            <a:r>
              <a:rPr lang="es-ES" sz="1400" b="1" dirty="0" smtClean="0">
                <a:latin typeface="Arial" panose="020B0604020202020204" pitchFamily="34" charset="0"/>
                <a:cs typeface="Arial" panose="020B0604020202020204" pitchFamily="34" charset="0"/>
              </a:rPr>
              <a:t>campaña 2016-2017</a:t>
            </a:r>
            <a:r>
              <a:rPr lang="es-ES" sz="1400" b="1"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L</a:t>
            </a:r>
            <a:r>
              <a:rPr lang="es-ES" sz="1400" b="1" dirty="0" smtClean="0">
                <a:latin typeface="Arial" panose="020B0604020202020204" pitchFamily="34" charset="0"/>
                <a:cs typeface="Arial" panose="020B0604020202020204" pitchFamily="34" charset="0"/>
              </a:rPr>
              <a:t>os híbridos comerciales (H) </a:t>
            </a:r>
            <a:r>
              <a:rPr lang="es-ES" sz="1400" b="1" dirty="0" err="1" smtClean="0">
                <a:latin typeface="Arial" panose="020B0604020202020204" pitchFamily="34" charset="0"/>
                <a:cs typeface="Arial" panose="020B0604020202020204" pitchFamily="34" charset="0"/>
              </a:rPr>
              <a:t>Next</a:t>
            </a:r>
            <a:r>
              <a:rPr lang="es-ES" sz="1400" b="1" dirty="0" smtClean="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20.6 y </a:t>
            </a:r>
            <a:r>
              <a:rPr lang="es-ES" sz="1400" b="1" dirty="0" err="1" smtClean="0">
                <a:latin typeface="Arial" panose="020B0604020202020204" pitchFamily="34" charset="0"/>
                <a:cs typeface="Arial" panose="020B0604020202020204" pitchFamily="34" charset="0"/>
              </a:rPr>
              <a:t>Next</a:t>
            </a:r>
            <a:r>
              <a:rPr lang="es-ES" sz="1400" b="1" dirty="0" smtClean="0">
                <a:latin typeface="Arial" panose="020B0604020202020204" pitchFamily="34" charset="0"/>
                <a:cs typeface="Arial" panose="020B0604020202020204" pitchFamily="34" charset="0"/>
              </a:rPr>
              <a:t> 22.6 </a:t>
            </a:r>
            <a:r>
              <a:rPr lang="es-ES" sz="1400" b="1" dirty="0">
                <a:latin typeface="Arial" panose="020B0604020202020204" pitchFamily="34" charset="0"/>
                <a:cs typeface="Arial" panose="020B0604020202020204" pitchFamily="34" charset="0"/>
              </a:rPr>
              <a:t>de </a:t>
            </a:r>
            <a:r>
              <a:rPr lang="es-ES" sz="1400" b="1" dirty="0" smtClean="0">
                <a:latin typeface="Arial" panose="020B0604020202020204" pitchFamily="34" charset="0"/>
                <a:cs typeface="Arial" panose="020B0604020202020204" pitchFamily="34" charset="0"/>
              </a:rPr>
              <a:t>Dow </a:t>
            </a:r>
            <a:r>
              <a:rPr lang="es-ES" sz="1400" b="1" dirty="0" err="1" smtClean="0">
                <a:latin typeface="Arial" panose="020B0604020202020204" pitchFamily="34" charset="0"/>
                <a:cs typeface="Arial" panose="020B0604020202020204" pitchFamily="34" charset="0"/>
              </a:rPr>
              <a:t>AgroSciences</a:t>
            </a:r>
            <a:r>
              <a:rPr lang="es-ES" sz="1400" b="1" dirty="0" smtClean="0">
                <a:latin typeface="Arial" panose="020B0604020202020204" pitchFamily="34" charset="0"/>
                <a:cs typeface="Arial" panose="020B0604020202020204" pitchFamily="34" charset="0"/>
              </a:rPr>
              <a:t> Argentina </a:t>
            </a:r>
            <a:r>
              <a:rPr lang="es-ES" sz="1400" b="1" dirty="0">
                <a:latin typeface="Arial" panose="020B0604020202020204" pitchFamily="34" charset="0"/>
                <a:cs typeface="Arial" panose="020B0604020202020204" pitchFamily="34" charset="0"/>
              </a:rPr>
              <a:t>fueron cultivados en una FSTE y una FSTA bajo un diseño de </a:t>
            </a:r>
            <a:r>
              <a:rPr lang="es-ES" sz="1400" b="1" dirty="0" smtClean="0">
                <a:latin typeface="Arial" panose="020B0604020202020204" pitchFamily="34" charset="0"/>
                <a:cs typeface="Arial" panose="020B0604020202020204" pitchFamily="34" charset="0"/>
              </a:rPr>
              <a:t>parcelas divididas </a:t>
            </a:r>
            <a:r>
              <a:rPr lang="es-ES" sz="1400" b="1" dirty="0">
                <a:latin typeface="Arial" panose="020B0604020202020204" pitchFamily="34" charset="0"/>
                <a:cs typeface="Arial" panose="020B0604020202020204" pitchFamily="34" charset="0"/>
              </a:rPr>
              <a:t>con </a:t>
            </a:r>
            <a:r>
              <a:rPr lang="es-ES" sz="1400" b="1" dirty="0" smtClean="0">
                <a:latin typeface="Arial" panose="020B0604020202020204" pitchFamily="34" charset="0"/>
                <a:cs typeface="Arial" panose="020B0604020202020204" pitchFamily="34" charset="0"/>
              </a:rPr>
              <a:t>dos repeticiones</a:t>
            </a:r>
            <a:r>
              <a:rPr lang="es-ES" sz="1400" b="1" dirty="0">
                <a:latin typeface="Arial" panose="020B0604020202020204" pitchFamily="34" charset="0"/>
                <a:cs typeface="Arial" panose="020B0604020202020204" pitchFamily="34" charset="0"/>
              </a:rPr>
              <a:t>. Las FS fueron asignadas a las parcelas </a:t>
            </a:r>
            <a:r>
              <a:rPr lang="es-ES" sz="1400" b="1" dirty="0" smtClean="0">
                <a:latin typeface="Arial" panose="020B0604020202020204" pitchFamily="34" charset="0"/>
                <a:cs typeface="Arial" panose="020B0604020202020204" pitchFamily="34" charset="0"/>
              </a:rPr>
              <a:t>principales mientras que </a:t>
            </a:r>
            <a:r>
              <a:rPr lang="es-ES" sz="1400" b="1" dirty="0">
                <a:latin typeface="Arial" panose="020B0604020202020204" pitchFamily="34" charset="0"/>
                <a:cs typeface="Arial" panose="020B0604020202020204" pitchFamily="34" charset="0"/>
              </a:rPr>
              <a:t>los H a las </a:t>
            </a:r>
            <a:r>
              <a:rPr lang="es-ES" sz="1400" b="1" dirty="0" smtClean="0">
                <a:latin typeface="Arial" panose="020B0604020202020204" pitchFamily="34" charset="0"/>
                <a:cs typeface="Arial" panose="020B0604020202020204" pitchFamily="34" charset="0"/>
              </a:rPr>
              <a:t>sub-parcelas</a:t>
            </a:r>
            <a:r>
              <a:rPr lang="es-ES" sz="1400" b="1" dirty="0">
                <a:latin typeface="Arial" panose="020B0604020202020204" pitchFamily="34" charset="0"/>
                <a:cs typeface="Arial" panose="020B0604020202020204" pitchFamily="34" charset="0"/>
              </a:rPr>
              <a:t>. A madurez fisiológica, 5 plantas en competencia perfecta </a:t>
            </a:r>
            <a:r>
              <a:rPr lang="es-ES" sz="1400" b="1" dirty="0" smtClean="0">
                <a:latin typeface="Arial" panose="020B0604020202020204" pitchFamily="34" charset="0"/>
                <a:cs typeface="Arial" panose="020B0604020202020204" pitchFamily="34" charset="0"/>
              </a:rPr>
              <a:t>en cada sub-parcela</a:t>
            </a:r>
            <a:r>
              <a:rPr lang="es-ES" sz="1400" b="1" dirty="0">
                <a:latin typeface="Arial" panose="020B0604020202020204" pitchFamily="34" charset="0"/>
                <a:cs typeface="Arial" panose="020B0604020202020204" pitchFamily="34" charset="0"/>
              </a:rPr>
              <a:t>, fueron cosechadas y se determinó el RG, PG y NG</a:t>
            </a:r>
            <a:r>
              <a:rPr lang="es-ES" sz="1400" b="1" dirty="0">
                <a:latin typeface="Arial" panose="020B0604020202020204" pitchFamily="34" charset="0"/>
                <a:cs typeface="Arial" panose="020B0604020202020204" pitchFamily="34" charset="0"/>
              </a:rPr>
              <a:t>. </a:t>
            </a:r>
            <a:r>
              <a:rPr lang="es-ES" sz="1400" b="1" dirty="0" smtClean="0">
                <a:latin typeface="Arial" panose="020B0604020202020204" pitchFamily="34" charset="0"/>
                <a:cs typeface="Arial" panose="020B0604020202020204" pitchFamily="34" charset="0"/>
              </a:rPr>
              <a:t>Para determinar los patrones de crecimiento de los granos, en </a:t>
            </a:r>
            <a:r>
              <a:rPr lang="es-ES" sz="1400" b="1" dirty="0">
                <a:latin typeface="Arial" panose="020B0604020202020204" pitchFamily="34" charset="0"/>
                <a:cs typeface="Arial" panose="020B0604020202020204" pitchFamily="34" charset="0"/>
              </a:rPr>
              <a:t>cada </a:t>
            </a:r>
            <a:r>
              <a:rPr lang="es-ES" sz="1400" b="1" dirty="0" smtClean="0">
                <a:latin typeface="Arial" panose="020B0604020202020204" pitchFamily="34" charset="0"/>
                <a:cs typeface="Arial" panose="020B0604020202020204" pitchFamily="34" charset="0"/>
              </a:rPr>
              <a:t>sub-parcela </a:t>
            </a:r>
            <a:r>
              <a:rPr lang="es-ES" sz="1400" b="1" dirty="0">
                <a:latin typeface="Arial" panose="020B0604020202020204" pitchFamily="34" charset="0"/>
                <a:cs typeface="Arial" panose="020B0604020202020204" pitchFamily="34" charset="0"/>
              </a:rPr>
              <a:t>se </a:t>
            </a:r>
            <a:r>
              <a:rPr lang="es-ES" sz="1400" b="1" dirty="0" smtClean="0">
                <a:latin typeface="Arial" panose="020B0604020202020204" pitchFamily="34" charset="0"/>
                <a:cs typeface="Arial" panose="020B0604020202020204" pitchFamily="34" charset="0"/>
              </a:rPr>
              <a:t>muestreó </a:t>
            </a:r>
            <a:r>
              <a:rPr lang="es-ES" sz="1400" b="1" dirty="0">
                <a:latin typeface="Arial" panose="020B0604020202020204" pitchFamily="34" charset="0"/>
                <a:cs typeface="Arial" panose="020B0604020202020204" pitchFamily="34" charset="0"/>
              </a:rPr>
              <a:t>semanalmente el </a:t>
            </a:r>
            <a:r>
              <a:rPr lang="es-ES" sz="1400" b="1" dirty="0" smtClean="0">
                <a:latin typeface="Arial" panose="020B0604020202020204" pitchFamily="34" charset="0"/>
                <a:cs typeface="Arial" panose="020B0604020202020204" pitchFamily="34" charset="0"/>
              </a:rPr>
              <a:t>PG individual </a:t>
            </a:r>
            <a:r>
              <a:rPr lang="es-ES" sz="1400" b="1" dirty="0">
                <a:latin typeface="Arial" panose="020B0604020202020204" pitchFamily="34" charset="0"/>
                <a:cs typeface="Arial" panose="020B0604020202020204" pitchFamily="34" charset="0"/>
              </a:rPr>
              <a:t>como el peso seco promedio de 30 granos </a:t>
            </a:r>
            <a:r>
              <a:rPr lang="es-ES" sz="1400" b="1" dirty="0" smtClean="0">
                <a:latin typeface="Arial" panose="020B0604020202020204" pitchFamily="34" charset="0"/>
                <a:cs typeface="Arial" panose="020B0604020202020204" pitchFamily="34" charset="0"/>
              </a:rPr>
              <a:t>ubicados en el 1/3 medio de la </a:t>
            </a:r>
            <a:r>
              <a:rPr lang="es-ES" sz="1400" b="1" dirty="0">
                <a:latin typeface="Arial" panose="020B0604020202020204" pitchFamily="34" charset="0"/>
                <a:cs typeface="Arial" panose="020B0604020202020204" pitchFamily="34" charset="0"/>
              </a:rPr>
              <a:t>espiga comenzando 10 d después de que el 50% de las plantas marcadas haya entrado en </a:t>
            </a:r>
            <a:r>
              <a:rPr lang="es-ES" sz="1400" b="1" dirty="0" err="1">
                <a:latin typeface="Arial" panose="020B0604020202020204" pitchFamily="34" charset="0"/>
                <a:cs typeface="Arial" panose="020B0604020202020204" pitchFamily="34" charset="0"/>
              </a:rPr>
              <a:t>silking</a:t>
            </a:r>
            <a:r>
              <a:rPr lang="es-ES" sz="1400" b="1" dirty="0">
                <a:latin typeface="Arial" panose="020B0604020202020204" pitchFamily="34" charset="0"/>
                <a:cs typeface="Arial" panose="020B0604020202020204" pitchFamily="34" charset="0"/>
              </a:rPr>
              <a:t> y terminando al menos tres semanas posteriores a la formación de la capa negra o capa de abscisión.. </a:t>
            </a:r>
            <a:r>
              <a:rPr lang="es-ES" sz="1400" b="1" dirty="0" smtClean="0">
                <a:latin typeface="Arial" panose="020B0604020202020204" pitchFamily="34" charset="0"/>
                <a:cs typeface="Arial" panose="020B0604020202020204" pitchFamily="34" charset="0"/>
              </a:rPr>
              <a:t>La </a:t>
            </a:r>
            <a:r>
              <a:rPr lang="es-ES" sz="1400" b="1" dirty="0">
                <a:latin typeface="Arial" panose="020B0604020202020204" pitchFamily="34" charset="0"/>
                <a:cs typeface="Arial" panose="020B0604020202020204" pitchFamily="34" charset="0"/>
              </a:rPr>
              <a:t>TLG y la DLG fueron determinadas </a:t>
            </a:r>
            <a:r>
              <a:rPr lang="es-ES" sz="1400" b="1" dirty="0" smtClean="0">
                <a:latin typeface="Arial" panose="020B0604020202020204" pitchFamily="34" charset="0"/>
                <a:cs typeface="Arial" panose="020B0604020202020204" pitchFamily="34" charset="0"/>
              </a:rPr>
              <a:t>para cada </a:t>
            </a:r>
            <a:r>
              <a:rPr lang="es-ES" sz="1400" b="1" dirty="0">
                <a:latin typeface="Arial" panose="020B0604020202020204" pitchFamily="34" charset="0"/>
                <a:cs typeface="Arial" panose="020B0604020202020204" pitchFamily="34" charset="0"/>
              </a:rPr>
              <a:t>combinación de H</a:t>
            </a:r>
            <a:r>
              <a:rPr lang="es-ES" sz="1400" b="1" dirty="0" smtClean="0">
                <a:latin typeface="Arial" panose="020B0604020202020204" pitchFamily="34" charset="0"/>
                <a:cs typeface="Arial" panose="020B0604020202020204" pitchFamily="34" charset="0"/>
              </a:rPr>
              <a:t> × </a:t>
            </a:r>
            <a:r>
              <a:rPr lang="es-ES" sz="1400" b="1" dirty="0">
                <a:latin typeface="Arial" panose="020B0604020202020204" pitchFamily="34" charset="0"/>
                <a:cs typeface="Arial" panose="020B0604020202020204" pitchFamily="34" charset="0"/>
              </a:rPr>
              <a:t>repetición ajustando un modelo bilineal siguiendo </a:t>
            </a:r>
            <a:r>
              <a:rPr lang="es-ES" sz="1400" b="1" dirty="0" smtClean="0">
                <a:latin typeface="Arial" panose="020B0604020202020204" pitchFamily="34" charset="0"/>
                <a:cs typeface="Arial" panose="020B0604020202020204" pitchFamily="34" charset="0"/>
              </a:rPr>
              <a:t>el procedimiento </a:t>
            </a:r>
            <a:r>
              <a:rPr lang="es-ES" sz="1400" b="1" dirty="0">
                <a:latin typeface="Arial" panose="020B0604020202020204" pitchFamily="34" charset="0"/>
                <a:cs typeface="Arial" panose="020B0604020202020204" pitchFamily="34" charset="0"/>
              </a:rPr>
              <a:t>de </a:t>
            </a:r>
            <a:r>
              <a:rPr lang="es-ES" sz="1400" b="1" dirty="0" err="1">
                <a:latin typeface="Arial" panose="020B0604020202020204" pitchFamily="34" charset="0"/>
                <a:cs typeface="Arial" panose="020B0604020202020204" pitchFamily="34" charset="0"/>
              </a:rPr>
              <a:t>Borrás</a:t>
            </a:r>
            <a:r>
              <a:rPr lang="es-ES" sz="1400" b="1" dirty="0">
                <a:latin typeface="Arial" panose="020B0604020202020204" pitchFamily="34" charset="0"/>
                <a:cs typeface="Arial" panose="020B0604020202020204" pitchFamily="34" charset="0"/>
              </a:rPr>
              <a:t> et al. (2009</a:t>
            </a:r>
            <a:r>
              <a:rPr lang="es-ES" sz="1400" b="1" dirty="0" smtClean="0">
                <a:latin typeface="Arial" panose="020B0604020202020204" pitchFamily="34" charset="0"/>
                <a:cs typeface="Arial" panose="020B0604020202020204" pitchFamily="34" charset="0"/>
              </a:rPr>
              <a:t>)(Figura 1).</a:t>
            </a:r>
            <a:endParaRPr lang="es-ES_tradnl" sz="1400" b="1" dirty="0">
              <a:latin typeface="Arial" panose="020B0604020202020204" pitchFamily="34" charset="0"/>
              <a:cs typeface="Arial" panose="020B0604020202020204" pitchFamily="34" charset="0"/>
            </a:endParaRPr>
          </a:p>
        </p:txBody>
      </p:sp>
      <p:pic>
        <p:nvPicPr>
          <p:cNvPr id="36" name="Imagen 35"/>
          <p:cNvPicPr>
            <a:picLocks noChangeAspect="1"/>
          </p:cNvPicPr>
          <p:nvPr/>
        </p:nvPicPr>
        <p:blipFill>
          <a:blip r:embed="rId5"/>
          <a:stretch>
            <a:fillRect/>
          </a:stretch>
        </p:blipFill>
        <p:spPr>
          <a:xfrm>
            <a:off x="2564294" y="21689537"/>
            <a:ext cx="4827677" cy="713262"/>
          </a:xfrm>
          <a:prstGeom prst="rect">
            <a:avLst/>
          </a:prstGeom>
        </p:spPr>
      </p:pic>
      <p:sp>
        <p:nvSpPr>
          <p:cNvPr id="38" name="CuadroTexto 37"/>
          <p:cNvSpPr txBox="1"/>
          <p:nvPr/>
        </p:nvSpPr>
        <p:spPr>
          <a:xfrm>
            <a:off x="1373809" y="5009690"/>
            <a:ext cx="5317066" cy="584775"/>
          </a:xfrm>
          <a:prstGeom prst="rect">
            <a:avLst/>
          </a:prstGeom>
          <a:noFill/>
        </p:spPr>
        <p:txBody>
          <a:bodyPr wrap="square" rtlCol="0">
            <a:spAutoFit/>
          </a:bodyPr>
          <a:lstStyle/>
          <a:p>
            <a:endParaRPr lang="es-ES_tradnl" sz="3200"/>
          </a:p>
        </p:txBody>
      </p:sp>
      <p:sp>
        <p:nvSpPr>
          <p:cNvPr id="2" name="CuadroTexto 1"/>
          <p:cNvSpPr txBox="1"/>
          <p:nvPr/>
        </p:nvSpPr>
        <p:spPr>
          <a:xfrm>
            <a:off x="817751" y="1564314"/>
            <a:ext cx="10881832" cy="1015663"/>
          </a:xfrm>
          <a:prstGeom prst="rect">
            <a:avLst/>
          </a:prstGeom>
          <a:noFill/>
        </p:spPr>
        <p:txBody>
          <a:bodyPr wrap="square" rtlCol="0">
            <a:spAutoFit/>
          </a:bodyPr>
          <a:lstStyle/>
          <a:p>
            <a:pPr algn="ctr"/>
            <a:r>
              <a:rPr lang="es-ES_tradnl" sz="3000" dirty="0" smtClean="0">
                <a:solidFill>
                  <a:schemeClr val="tx1">
                    <a:lumMod val="95000"/>
                    <a:lumOff val="5000"/>
                  </a:schemeClr>
                </a:solidFill>
              </a:rPr>
              <a:t>Maíz tardío. Rendimiento, componentes y patrones de crecimiento de grano en híbridos NEXT</a:t>
            </a:r>
            <a:endParaRPr lang="es-ES_tradnl" sz="3000" dirty="0" smtClean="0">
              <a:solidFill>
                <a:schemeClr val="tx1">
                  <a:lumMod val="95000"/>
                  <a:lumOff val="5000"/>
                </a:schemeClr>
              </a:solidFill>
            </a:endParaRPr>
          </a:p>
        </p:txBody>
      </p:sp>
      <p:sp>
        <p:nvSpPr>
          <p:cNvPr id="26" name="CuadroTexto 25"/>
          <p:cNvSpPr txBox="1"/>
          <p:nvPr/>
        </p:nvSpPr>
        <p:spPr>
          <a:xfrm>
            <a:off x="984634" y="2496189"/>
            <a:ext cx="9518265" cy="477054"/>
          </a:xfrm>
          <a:prstGeom prst="rect">
            <a:avLst/>
          </a:prstGeom>
          <a:noFill/>
        </p:spPr>
        <p:txBody>
          <a:bodyPr wrap="square" rtlCol="0">
            <a:spAutoFit/>
          </a:bodyPr>
          <a:lstStyle/>
          <a:p>
            <a:r>
              <a:rPr lang="es-ES_tradnl" sz="2500" dirty="0" err="1" smtClean="0">
                <a:solidFill>
                  <a:schemeClr val="tx1">
                    <a:lumMod val="65000"/>
                    <a:lumOff val="35000"/>
                  </a:schemeClr>
                </a:solidFill>
              </a:rPr>
              <a:t>Pessina</a:t>
            </a:r>
            <a:r>
              <a:rPr lang="es-ES_tradnl" sz="2500" dirty="0" smtClean="0">
                <a:solidFill>
                  <a:schemeClr val="tx1">
                    <a:lumMod val="65000"/>
                    <a:lumOff val="35000"/>
                  </a:schemeClr>
                </a:solidFill>
              </a:rPr>
              <a:t>, F., Navas, M., Gorosito, J., Mazo, N., Incognito, S. </a:t>
            </a:r>
            <a:endParaRPr lang="es-ES_tradnl" sz="2500" dirty="0" smtClean="0">
              <a:solidFill>
                <a:schemeClr val="tx1">
                  <a:lumMod val="65000"/>
                  <a:lumOff val="35000"/>
                </a:schemeClr>
              </a:solidFill>
            </a:endParaRPr>
          </a:p>
        </p:txBody>
      </p:sp>
      <p:sp>
        <p:nvSpPr>
          <p:cNvPr id="29" name="CuadroTexto 28"/>
          <p:cNvSpPr txBox="1"/>
          <p:nvPr/>
        </p:nvSpPr>
        <p:spPr>
          <a:xfrm>
            <a:off x="984634" y="3363553"/>
            <a:ext cx="4630994" cy="446276"/>
          </a:xfrm>
          <a:prstGeom prst="rect">
            <a:avLst/>
          </a:prstGeom>
          <a:noFill/>
        </p:spPr>
        <p:txBody>
          <a:bodyPr wrap="square" rtlCol="0">
            <a:spAutoFit/>
          </a:bodyPr>
          <a:lstStyle/>
          <a:p>
            <a:r>
              <a:rPr lang="es-ES_tradnl" sz="2300" dirty="0">
                <a:solidFill>
                  <a:schemeClr val="tx1">
                    <a:lumMod val="65000"/>
                    <a:lumOff val="35000"/>
                  </a:schemeClr>
                </a:solidFill>
              </a:rPr>
              <a:t>s</a:t>
            </a:r>
            <a:r>
              <a:rPr lang="es-ES_tradnl" sz="2300" dirty="0" smtClean="0">
                <a:solidFill>
                  <a:schemeClr val="tx1">
                    <a:lumMod val="65000"/>
                    <a:lumOff val="35000"/>
                  </a:schemeClr>
                </a:solidFill>
              </a:rPr>
              <a:t>alinco-@hotmail.com</a:t>
            </a:r>
            <a:endParaRPr lang="es-ES_tradnl" sz="2300" dirty="0" smtClean="0">
              <a:solidFill>
                <a:schemeClr val="tx1">
                  <a:lumMod val="65000"/>
                  <a:lumOff val="35000"/>
                </a:schemeClr>
              </a:solidFill>
            </a:endParaRPr>
          </a:p>
        </p:txBody>
      </p:sp>
      <p:sp>
        <p:nvSpPr>
          <p:cNvPr id="30" name="CuadroTexto 29"/>
          <p:cNvSpPr txBox="1"/>
          <p:nvPr/>
        </p:nvSpPr>
        <p:spPr>
          <a:xfrm>
            <a:off x="984634" y="2965834"/>
            <a:ext cx="11245466" cy="477054"/>
          </a:xfrm>
          <a:prstGeom prst="rect">
            <a:avLst/>
          </a:prstGeom>
          <a:noFill/>
        </p:spPr>
        <p:txBody>
          <a:bodyPr wrap="square" rtlCol="0">
            <a:spAutoFit/>
          </a:bodyPr>
          <a:lstStyle/>
          <a:p>
            <a:r>
              <a:rPr lang="es-ES" sz="2500" dirty="0" smtClean="0">
                <a:solidFill>
                  <a:schemeClr val="tx1">
                    <a:lumMod val="65000"/>
                    <a:lumOff val="35000"/>
                  </a:schemeClr>
                </a:solidFill>
              </a:rPr>
              <a:t>Cátedra de Mejoramiento Genético. FCA. IIPAAS. UNLZ.  </a:t>
            </a:r>
            <a:endParaRPr lang="es-ES_tradnl" sz="2500" dirty="0" smtClean="0">
              <a:solidFill>
                <a:schemeClr val="tx1">
                  <a:lumMod val="65000"/>
                  <a:lumOff val="35000"/>
                </a:schemeClr>
              </a:solidFill>
            </a:endParaRPr>
          </a:p>
        </p:txBody>
      </p:sp>
      <p:sp>
        <p:nvSpPr>
          <p:cNvPr id="12" name="CuadroTexto 11"/>
          <p:cNvSpPr txBox="1"/>
          <p:nvPr/>
        </p:nvSpPr>
        <p:spPr>
          <a:xfrm>
            <a:off x="1214898" y="4762337"/>
            <a:ext cx="5556335" cy="6340197"/>
          </a:xfrm>
          <a:prstGeom prst="rect">
            <a:avLst/>
          </a:prstGeom>
          <a:noFill/>
        </p:spPr>
        <p:txBody>
          <a:bodyPr wrap="square" rtlCol="0">
            <a:spAutoFit/>
          </a:bodyPr>
          <a:lstStyle/>
          <a:p>
            <a:pPr algn="just"/>
            <a:r>
              <a:rPr lang="es-ES" sz="1400" b="1" dirty="0">
                <a:latin typeface="Arial" panose="020B0604020202020204" pitchFamily="34" charset="0"/>
                <a:cs typeface="Arial" panose="020B0604020202020204" pitchFamily="34" charset="0"/>
              </a:rPr>
              <a:t>Las fechas de siembra tempranas (FSTE) generan rendimientos de grano (</a:t>
            </a:r>
            <a:r>
              <a:rPr lang="es-ES" sz="1400" b="1" dirty="0" smtClean="0">
                <a:latin typeface="Arial" panose="020B0604020202020204" pitchFamily="34" charset="0"/>
                <a:cs typeface="Arial" panose="020B0604020202020204" pitchFamily="34" charset="0"/>
              </a:rPr>
              <a:t>RG) mayores </a:t>
            </a:r>
            <a:r>
              <a:rPr lang="es-ES" sz="1400" b="1" dirty="0">
                <a:latin typeface="Arial" panose="020B0604020202020204" pitchFamily="34" charset="0"/>
                <a:cs typeface="Arial" panose="020B0604020202020204" pitchFamily="34" charset="0"/>
              </a:rPr>
              <a:t>pero que son altamente dependiente de las condiciones </a:t>
            </a:r>
            <a:r>
              <a:rPr lang="es-ES" sz="1400" b="1" dirty="0" smtClean="0">
                <a:latin typeface="Arial" panose="020B0604020202020204" pitchFamily="34" charset="0"/>
                <a:cs typeface="Arial" panose="020B0604020202020204" pitchFamily="34" charset="0"/>
              </a:rPr>
              <a:t>ambientales durante </a:t>
            </a:r>
            <a:r>
              <a:rPr lang="es-ES" sz="1400" b="1" dirty="0">
                <a:latin typeface="Arial" panose="020B0604020202020204" pitchFamily="34" charset="0"/>
                <a:cs typeface="Arial" panose="020B0604020202020204" pitchFamily="34" charset="0"/>
              </a:rPr>
              <a:t>el período crítico </a:t>
            </a:r>
            <a:r>
              <a:rPr lang="es-ES" sz="1400" b="1" dirty="0" smtClean="0">
                <a:latin typeface="Arial" panose="020B0604020202020204" pitchFamily="34" charset="0"/>
                <a:cs typeface="Arial" panose="020B0604020202020204" pitchFamily="34" charset="0"/>
              </a:rPr>
              <a:t>(PC) para </a:t>
            </a:r>
            <a:r>
              <a:rPr lang="es-ES" sz="1400" b="1" dirty="0">
                <a:latin typeface="Arial" panose="020B0604020202020204" pitchFamily="34" charset="0"/>
                <a:cs typeface="Arial" panose="020B0604020202020204" pitchFamily="34" charset="0"/>
              </a:rPr>
              <a:t>la definición del número de granos (NG) (</a:t>
            </a:r>
            <a:r>
              <a:rPr lang="es-ES" sz="1400" b="1" i="1" dirty="0">
                <a:latin typeface="Arial" panose="020B0604020202020204" pitchFamily="34" charset="0"/>
                <a:cs typeface="Arial" panose="020B0604020202020204" pitchFamily="34" charset="0"/>
              </a:rPr>
              <a:t>i.e</a:t>
            </a:r>
            <a:r>
              <a:rPr lang="es-ES" sz="1400" b="1" dirty="0">
                <a:latin typeface="Arial" panose="020B0604020202020204" pitchFamily="34" charset="0"/>
                <a:cs typeface="Arial" panose="020B0604020202020204" pitchFamily="34" charset="0"/>
              </a:rPr>
              <a:t>., +- 15 </a:t>
            </a:r>
            <a:r>
              <a:rPr lang="es-ES" sz="1400" b="1" dirty="0" smtClean="0">
                <a:latin typeface="Arial" panose="020B0604020202020204" pitchFamily="34" charset="0"/>
                <a:cs typeface="Arial" panose="020B0604020202020204" pitchFamily="34" charset="0"/>
              </a:rPr>
              <a:t>días alrededor </a:t>
            </a:r>
            <a:r>
              <a:rPr lang="es-ES" sz="1400" b="1" dirty="0">
                <a:latin typeface="Arial" panose="020B0604020202020204" pitchFamily="34" charset="0"/>
                <a:cs typeface="Arial" panose="020B0604020202020204" pitchFamily="34" charset="0"/>
              </a:rPr>
              <a:t>de </a:t>
            </a:r>
            <a:r>
              <a:rPr lang="es-ES" sz="1400" b="1" i="1" dirty="0" err="1" smtClean="0">
                <a:latin typeface="Arial" panose="020B0604020202020204" pitchFamily="34" charset="0"/>
                <a:cs typeface="Arial" panose="020B0604020202020204" pitchFamily="34" charset="0"/>
              </a:rPr>
              <a:t>silking</a:t>
            </a:r>
            <a:r>
              <a:rPr lang="es-ES" sz="1400" b="1" dirty="0" smtClean="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Las FS tardías (FSTA) se presentan como una alternativa </a:t>
            </a:r>
            <a:r>
              <a:rPr lang="es-ES" sz="1400" b="1" dirty="0" smtClean="0">
                <a:latin typeface="Arial" panose="020B0604020202020204" pitchFamily="34" charset="0"/>
                <a:cs typeface="Arial" panose="020B0604020202020204" pitchFamily="34" charset="0"/>
              </a:rPr>
              <a:t>que alcanza </a:t>
            </a:r>
            <a:r>
              <a:rPr lang="es-ES" sz="1400" b="1" dirty="0">
                <a:latin typeface="Arial" panose="020B0604020202020204" pitchFamily="34" charset="0"/>
                <a:cs typeface="Arial" panose="020B0604020202020204" pitchFamily="34" charset="0"/>
              </a:rPr>
              <a:t>rendimientos </a:t>
            </a:r>
            <a:r>
              <a:rPr lang="es-ES" sz="1400" b="1" dirty="0" smtClean="0">
                <a:latin typeface="Arial" panose="020B0604020202020204" pitchFamily="34" charset="0"/>
                <a:cs typeface="Arial" panose="020B0604020202020204" pitchFamily="34" charset="0"/>
              </a:rPr>
              <a:t>menores </a:t>
            </a:r>
            <a:r>
              <a:rPr lang="es-ES" sz="1400" b="1" dirty="0">
                <a:latin typeface="Arial" panose="020B0604020202020204" pitchFamily="34" charset="0"/>
                <a:cs typeface="Arial" panose="020B0604020202020204" pitchFamily="34" charset="0"/>
              </a:rPr>
              <a:t>pero más estables debido que el PC para </a:t>
            </a:r>
            <a:r>
              <a:rPr lang="es-ES" sz="1400" b="1" dirty="0" smtClean="0">
                <a:latin typeface="Arial" panose="020B0604020202020204" pitchFamily="34" charset="0"/>
                <a:cs typeface="Arial" panose="020B0604020202020204" pitchFamily="34" charset="0"/>
              </a:rPr>
              <a:t>la definición </a:t>
            </a:r>
            <a:r>
              <a:rPr lang="es-ES" sz="1400" b="1" dirty="0">
                <a:latin typeface="Arial" panose="020B0604020202020204" pitchFamily="34" charset="0"/>
                <a:cs typeface="Arial" panose="020B0604020202020204" pitchFamily="34" charset="0"/>
              </a:rPr>
              <a:t>del NG ocurre con temperaturas y radiaciones más favorables que en las </a:t>
            </a:r>
            <a:r>
              <a:rPr lang="es-ES" sz="1400" b="1" dirty="0" smtClean="0">
                <a:latin typeface="Arial" panose="020B0604020202020204" pitchFamily="34" charset="0"/>
                <a:cs typeface="Arial" panose="020B0604020202020204" pitchFamily="34" charset="0"/>
              </a:rPr>
              <a:t>FSTE. Sin </a:t>
            </a:r>
            <a:r>
              <a:rPr lang="es-ES" sz="1400" b="1" dirty="0">
                <a:latin typeface="Arial" panose="020B0604020202020204" pitchFamily="34" charset="0"/>
                <a:cs typeface="Arial" panose="020B0604020202020204" pitchFamily="34" charset="0"/>
              </a:rPr>
              <a:t>embargo, </a:t>
            </a:r>
            <a:r>
              <a:rPr lang="es-ES" sz="1400" b="1" dirty="0" smtClean="0">
                <a:latin typeface="Arial" panose="020B0604020202020204" pitchFamily="34" charset="0"/>
                <a:cs typeface="Arial" panose="020B0604020202020204" pitchFamily="34" charset="0"/>
              </a:rPr>
              <a:t>las etapas donde se define el </a:t>
            </a:r>
            <a:r>
              <a:rPr lang="es-ES" sz="1400" b="1" dirty="0">
                <a:latin typeface="Arial" panose="020B0604020202020204" pitchFamily="34" charset="0"/>
                <a:cs typeface="Arial" panose="020B0604020202020204" pitchFamily="34" charset="0"/>
              </a:rPr>
              <a:t>peso de los granos (PG) sucede en </a:t>
            </a:r>
            <a:r>
              <a:rPr lang="es-ES" sz="1400" b="1" dirty="0" smtClean="0">
                <a:latin typeface="Arial" panose="020B0604020202020204" pitchFamily="34" charset="0"/>
                <a:cs typeface="Arial" panose="020B0604020202020204" pitchFamily="34" charset="0"/>
              </a:rPr>
              <a:t>momentos </a:t>
            </a:r>
            <a:r>
              <a:rPr lang="es-ES" sz="1400" b="1" dirty="0">
                <a:latin typeface="Arial" panose="020B0604020202020204" pitchFamily="34" charset="0"/>
                <a:cs typeface="Arial" panose="020B0604020202020204" pitchFamily="34" charset="0"/>
              </a:rPr>
              <a:t>con condiciones </a:t>
            </a:r>
            <a:r>
              <a:rPr lang="es-ES" sz="1400" b="1" dirty="0" smtClean="0">
                <a:latin typeface="Arial" panose="020B0604020202020204" pitchFamily="34" charset="0"/>
                <a:cs typeface="Arial" panose="020B0604020202020204" pitchFamily="34" charset="0"/>
              </a:rPr>
              <a:t>de baja temperatura y </a:t>
            </a:r>
            <a:r>
              <a:rPr lang="es-ES" sz="1400" b="1" dirty="0">
                <a:latin typeface="Arial" panose="020B0604020202020204" pitchFamily="34" charset="0"/>
                <a:cs typeface="Arial" panose="020B0604020202020204" pitchFamily="34" charset="0"/>
              </a:rPr>
              <a:t>radiación que podrían </a:t>
            </a:r>
            <a:r>
              <a:rPr lang="es-ES" sz="1400" b="1" dirty="0" smtClean="0">
                <a:latin typeface="Arial" panose="020B0604020202020204" pitchFamily="34" charset="0"/>
                <a:cs typeface="Arial" panose="020B0604020202020204" pitchFamily="34" charset="0"/>
              </a:rPr>
              <a:t>impactar negativamente </a:t>
            </a:r>
            <a:r>
              <a:rPr lang="es-ES" sz="1400" b="1" dirty="0">
                <a:latin typeface="Arial" panose="020B0604020202020204" pitchFamily="34" charset="0"/>
                <a:cs typeface="Arial" panose="020B0604020202020204" pitchFamily="34" charset="0"/>
              </a:rPr>
              <a:t>sobre el mismo. A </a:t>
            </a:r>
            <a:r>
              <a:rPr lang="es-ES" sz="1400" b="1" dirty="0" smtClean="0">
                <a:latin typeface="Arial" panose="020B0604020202020204" pitchFamily="34" charset="0"/>
                <a:cs typeface="Arial" panose="020B0604020202020204" pitchFamily="34" charset="0"/>
              </a:rPr>
              <a:t>pesar de </a:t>
            </a:r>
            <a:r>
              <a:rPr lang="es-ES" sz="1400" b="1" dirty="0">
                <a:latin typeface="Arial" panose="020B0604020202020204" pitchFamily="34" charset="0"/>
                <a:cs typeface="Arial" panose="020B0604020202020204" pitchFamily="34" charset="0"/>
              </a:rPr>
              <a:t>que el RG se encuentra mayormente asociado a variaciones en el NG, </a:t>
            </a:r>
            <a:r>
              <a:rPr lang="es-ES" sz="1400" b="1" dirty="0" smtClean="0">
                <a:latin typeface="Arial" panose="020B0604020202020204" pitchFamily="34" charset="0"/>
                <a:cs typeface="Arial" panose="020B0604020202020204" pitchFamily="34" charset="0"/>
              </a:rPr>
              <a:t>ambos componentes</a:t>
            </a:r>
            <a:r>
              <a:rPr lang="es-ES" sz="1400" b="1" dirty="0">
                <a:latin typeface="Arial" panose="020B0604020202020204" pitchFamily="34" charset="0"/>
                <a:cs typeface="Arial" panose="020B0604020202020204" pitchFamily="34" charset="0"/>
              </a:rPr>
              <a:t>, NG y PG, afectan al RG </a:t>
            </a:r>
            <a:r>
              <a:rPr lang="es-ES" sz="1400" b="1" dirty="0" smtClean="0">
                <a:latin typeface="Arial" panose="020B0604020202020204" pitchFamily="34" charset="0"/>
                <a:cs typeface="Arial" panose="020B0604020202020204" pitchFamily="34" charset="0"/>
              </a:rPr>
              <a:t>final. La </a:t>
            </a:r>
            <a:r>
              <a:rPr lang="es-ES" sz="1400" b="1" dirty="0">
                <a:latin typeface="Arial" panose="020B0604020202020204" pitchFamily="34" charset="0"/>
                <a:cs typeface="Arial" panose="020B0604020202020204" pitchFamily="34" charset="0"/>
              </a:rPr>
              <a:t>importancia que ha adquirido el uso de </a:t>
            </a:r>
            <a:r>
              <a:rPr lang="es-ES" sz="1400" b="1" dirty="0" smtClean="0">
                <a:latin typeface="Arial" panose="020B0604020202020204" pitchFamily="34" charset="0"/>
                <a:cs typeface="Arial" panose="020B0604020202020204" pitchFamily="34" charset="0"/>
              </a:rPr>
              <a:t>las FSTA </a:t>
            </a:r>
            <a:r>
              <a:rPr lang="es-ES" sz="1400" b="1" dirty="0">
                <a:latin typeface="Arial" panose="020B0604020202020204" pitchFamily="34" charset="0"/>
                <a:cs typeface="Arial" panose="020B0604020202020204" pitchFamily="34" charset="0"/>
              </a:rPr>
              <a:t>de maíz en Argentina ha llevado a preguntarnos cómo impacta esta práctica sobre </a:t>
            </a:r>
            <a:r>
              <a:rPr lang="es-ES" sz="1400" b="1" dirty="0" smtClean="0">
                <a:latin typeface="Arial" panose="020B0604020202020204" pitchFamily="34" charset="0"/>
                <a:cs typeface="Arial" panose="020B0604020202020204" pitchFamily="34" charset="0"/>
              </a:rPr>
              <a:t>el RG y sus componentes así como también sobre la importancia del NG y el PG en la determinación del RG. Adicionalmente, si el PG adquiriera una importancia relativamente alta en la determinación del RG de maíces tardíos, sería interesante conocer como cambian los patrones de crecimiento de los granos [</a:t>
            </a:r>
            <a:r>
              <a:rPr lang="es-ES" sz="1400" b="1" i="1" dirty="0" smtClean="0">
                <a:latin typeface="Arial" panose="020B0604020202020204" pitchFamily="34" charset="0"/>
                <a:cs typeface="Arial" panose="020B0604020202020204" pitchFamily="34" charset="0"/>
              </a:rPr>
              <a:t>i.e.</a:t>
            </a:r>
            <a:r>
              <a:rPr lang="es-ES" sz="1400" b="1" dirty="0" smtClean="0">
                <a:latin typeface="Arial" panose="020B0604020202020204" pitchFamily="34" charset="0"/>
                <a:cs typeface="Arial" panose="020B0604020202020204" pitchFamily="34" charset="0"/>
              </a:rPr>
              <a:t>, como cambia su tasa de llenado (TLG) y su duración (DLG)]. Sin </a:t>
            </a:r>
            <a:r>
              <a:rPr lang="es-ES" sz="1400" b="1" dirty="0">
                <a:latin typeface="Arial" panose="020B0604020202020204" pitchFamily="34" charset="0"/>
                <a:cs typeface="Arial" panose="020B0604020202020204" pitchFamily="34" charset="0"/>
              </a:rPr>
              <a:t>embargo, no existen trabajos actuales que hayan cuantificado </a:t>
            </a:r>
            <a:r>
              <a:rPr lang="es-ES" sz="1400" b="1" dirty="0" smtClean="0">
                <a:latin typeface="Arial" panose="020B0604020202020204" pitchFamily="34" charset="0"/>
                <a:cs typeface="Arial" panose="020B0604020202020204" pitchFamily="34" charset="0"/>
              </a:rPr>
              <a:t>dichos impactos</a:t>
            </a:r>
            <a:r>
              <a:rPr lang="es-ES" sz="1400" b="1" dirty="0">
                <a:latin typeface="Arial" panose="020B0604020202020204" pitchFamily="34" charset="0"/>
                <a:cs typeface="Arial" panose="020B0604020202020204" pitchFamily="34" charset="0"/>
              </a:rPr>
              <a:t>. Los objetivos de este trabajo fueron: i) determinar el impacto diferencial de </a:t>
            </a:r>
            <a:r>
              <a:rPr lang="es-ES" sz="1400" b="1" dirty="0" smtClean="0">
                <a:latin typeface="Arial" panose="020B0604020202020204" pitchFamily="34" charset="0"/>
                <a:cs typeface="Arial" panose="020B0604020202020204" pitchFamily="34" charset="0"/>
              </a:rPr>
              <a:t>las FSTA sobre el RG y sus componentes numéricos, </a:t>
            </a:r>
            <a:r>
              <a:rPr lang="es-ES" sz="1400" b="1" dirty="0">
                <a:latin typeface="Arial" panose="020B0604020202020204" pitchFamily="34" charset="0"/>
                <a:cs typeface="Arial" panose="020B0604020202020204" pitchFamily="34" charset="0"/>
              </a:rPr>
              <a:t>ii) determinar </a:t>
            </a:r>
            <a:r>
              <a:rPr lang="es-ES" sz="1400" b="1" dirty="0" smtClean="0">
                <a:latin typeface="Arial" panose="020B0604020202020204" pitchFamily="34" charset="0"/>
                <a:cs typeface="Arial" panose="020B0604020202020204" pitchFamily="34" charset="0"/>
              </a:rPr>
              <a:t>la importancia </a:t>
            </a:r>
            <a:r>
              <a:rPr lang="es-ES" sz="1400" b="1" dirty="0">
                <a:latin typeface="Arial" panose="020B0604020202020204" pitchFamily="34" charset="0"/>
                <a:cs typeface="Arial" panose="020B0604020202020204" pitchFamily="34" charset="0"/>
              </a:rPr>
              <a:t>del NG y del PG </a:t>
            </a:r>
            <a:r>
              <a:rPr lang="es-ES" sz="1400" b="1" dirty="0" smtClean="0">
                <a:latin typeface="Arial" panose="020B0604020202020204" pitchFamily="34" charset="0"/>
                <a:cs typeface="Arial" panose="020B0604020202020204" pitchFamily="34" charset="0"/>
              </a:rPr>
              <a:t>en la determinación del RG y iii) determinar los cambios en los patrones de crecimiento de los granos en maíces tardíos.</a:t>
            </a:r>
            <a:endParaRPr lang="en-US" sz="1400" b="1" dirty="0">
              <a:latin typeface="Arial" panose="020B0604020202020204" pitchFamily="34" charset="0"/>
              <a:cs typeface="Arial" panose="020B0604020202020204" pitchFamily="34" charset="0"/>
            </a:endParaRPr>
          </a:p>
        </p:txBody>
      </p:sp>
      <p:grpSp>
        <p:nvGrpSpPr>
          <p:cNvPr id="52" name="Grupo 51"/>
          <p:cNvGrpSpPr/>
          <p:nvPr/>
        </p:nvGrpSpPr>
        <p:grpSpPr>
          <a:xfrm>
            <a:off x="7113112" y="12165399"/>
            <a:ext cx="6101159" cy="2837710"/>
            <a:chOff x="7199226" y="9523173"/>
            <a:chExt cx="6101159" cy="2837710"/>
          </a:xfrm>
        </p:grpSpPr>
        <p:sp>
          <p:nvSpPr>
            <p:cNvPr id="39" name="Rectángulo 38"/>
            <p:cNvSpPr/>
            <p:nvPr/>
          </p:nvSpPr>
          <p:spPr>
            <a:xfrm>
              <a:off x="7276883" y="11960773"/>
              <a:ext cx="5751122" cy="400110"/>
            </a:xfrm>
            <a:prstGeom prst="rect">
              <a:avLst/>
            </a:prstGeom>
          </p:spPr>
          <p:txBody>
            <a:bodyPr wrap="square">
              <a:spAutoFit/>
            </a:bodyPr>
            <a:lstStyle/>
            <a:p>
              <a:pPr algn="just"/>
              <a:r>
                <a:rPr lang="es-ES" sz="1000" b="1" dirty="0" smtClean="0">
                  <a:solidFill>
                    <a:srgbClr val="000000"/>
                  </a:solidFill>
                </a:rPr>
                <a:t>Figura 3. </a:t>
              </a:r>
              <a:r>
                <a:rPr lang="es-ES" sz="1000" b="1" dirty="0">
                  <a:solidFill>
                    <a:srgbClr val="000000"/>
                  </a:solidFill>
                </a:rPr>
                <a:t>Relación entre el PG (mg grano</a:t>
              </a:r>
              <a:r>
                <a:rPr lang="es-ES" sz="1000" b="1" baseline="30000" dirty="0">
                  <a:solidFill>
                    <a:srgbClr val="000000"/>
                  </a:solidFill>
                </a:rPr>
                <a:t>-1</a:t>
              </a:r>
              <a:r>
                <a:rPr lang="es-ES" sz="1000" b="1" dirty="0">
                  <a:solidFill>
                    <a:srgbClr val="000000"/>
                  </a:solidFill>
                </a:rPr>
                <a:t>) y el tiempo térmico desde </a:t>
              </a:r>
              <a:r>
                <a:rPr lang="es-ES" sz="1000" b="1" i="1" dirty="0" err="1">
                  <a:solidFill>
                    <a:srgbClr val="000000"/>
                  </a:solidFill>
                </a:rPr>
                <a:t>silking</a:t>
              </a:r>
              <a:r>
                <a:rPr lang="es-ES" sz="1000" b="1" dirty="0">
                  <a:solidFill>
                    <a:srgbClr val="000000"/>
                  </a:solidFill>
                </a:rPr>
                <a:t> (</a:t>
              </a:r>
              <a:r>
                <a:rPr lang="es-ES" sz="1000" b="1" dirty="0" err="1">
                  <a:solidFill>
                    <a:srgbClr val="000000"/>
                  </a:solidFill>
                </a:rPr>
                <a:t>°</a:t>
              </a:r>
              <a:r>
                <a:rPr lang="es-ES" sz="1000" b="1" dirty="0" err="1" smtClean="0">
                  <a:solidFill>
                    <a:srgbClr val="000000"/>
                  </a:solidFill>
                </a:rPr>
                <a:t>Cd</a:t>
              </a:r>
              <a:r>
                <a:rPr lang="es-ES" sz="1000" b="1" dirty="0" smtClean="0">
                  <a:solidFill>
                    <a:srgbClr val="000000"/>
                  </a:solidFill>
                </a:rPr>
                <a:t>) </a:t>
              </a:r>
              <a:r>
                <a:rPr lang="es-ES" sz="1000" b="1" dirty="0">
                  <a:solidFill>
                    <a:srgbClr val="000000"/>
                  </a:solidFill>
                </a:rPr>
                <a:t>para A) </a:t>
              </a:r>
              <a:r>
                <a:rPr lang="es-ES" sz="1000" b="1" dirty="0" smtClean="0">
                  <a:solidFill>
                    <a:srgbClr val="000000"/>
                  </a:solidFill>
                </a:rPr>
                <a:t>NEXT 20.6 </a:t>
              </a:r>
              <a:r>
                <a:rPr lang="es-ES" sz="1000" b="1" dirty="0">
                  <a:solidFill>
                    <a:srgbClr val="000000"/>
                  </a:solidFill>
                </a:rPr>
                <a:t>y </a:t>
              </a:r>
              <a:r>
                <a:rPr lang="es-ES" sz="1000" b="1" dirty="0" smtClean="0">
                  <a:solidFill>
                    <a:srgbClr val="000000"/>
                  </a:solidFill>
                </a:rPr>
                <a:t>B) NEXT22.6.</a:t>
              </a:r>
              <a:endParaRPr lang="en-US" sz="1000" b="1" dirty="0"/>
            </a:p>
          </p:txBody>
        </p:sp>
        <p:pic>
          <p:nvPicPr>
            <p:cNvPr id="40" name="Imagen 39"/>
            <p:cNvPicPr>
              <a:picLocks noChangeAspect="1"/>
            </p:cNvPicPr>
            <p:nvPr/>
          </p:nvPicPr>
          <p:blipFill>
            <a:blip r:embed="rId6"/>
            <a:stretch>
              <a:fillRect/>
            </a:stretch>
          </p:blipFill>
          <p:spPr>
            <a:xfrm>
              <a:off x="7199226" y="9523173"/>
              <a:ext cx="6101159" cy="2476782"/>
            </a:xfrm>
            <a:prstGeom prst="rect">
              <a:avLst/>
            </a:prstGeom>
          </p:spPr>
        </p:pic>
      </p:grpSp>
      <p:grpSp>
        <p:nvGrpSpPr>
          <p:cNvPr id="49" name="Grupo 48"/>
          <p:cNvGrpSpPr/>
          <p:nvPr/>
        </p:nvGrpSpPr>
        <p:grpSpPr>
          <a:xfrm>
            <a:off x="2301393" y="18162570"/>
            <a:ext cx="3482885" cy="2464900"/>
            <a:chOff x="2301393" y="18232102"/>
            <a:chExt cx="3482885" cy="2464900"/>
          </a:xfrm>
        </p:grpSpPr>
        <p:sp>
          <p:nvSpPr>
            <p:cNvPr id="35" name="CuadroTexto 34"/>
            <p:cNvSpPr txBox="1"/>
            <p:nvPr/>
          </p:nvSpPr>
          <p:spPr>
            <a:xfrm>
              <a:off x="2934300" y="20425617"/>
              <a:ext cx="2849978" cy="261610"/>
            </a:xfrm>
            <a:prstGeom prst="rect">
              <a:avLst/>
            </a:prstGeom>
            <a:noFill/>
          </p:spPr>
          <p:txBody>
            <a:bodyPr wrap="square" rtlCol="0">
              <a:spAutoFit/>
            </a:bodyPr>
            <a:lstStyle/>
            <a:p>
              <a:r>
                <a:rPr lang="es-ES" sz="1100" b="1" dirty="0" smtClean="0">
                  <a:latin typeface="Arial" panose="020B0604020202020204" pitchFamily="34" charset="0"/>
                  <a:cs typeface="Arial" panose="020B0604020202020204" pitchFamily="34" charset="0"/>
                </a:rPr>
                <a:t>Tiempo térmico desde </a:t>
              </a:r>
              <a:r>
                <a:rPr lang="es-ES" sz="1100" b="1" i="1" dirty="0" err="1" smtClean="0">
                  <a:latin typeface="Arial" panose="020B0604020202020204" pitchFamily="34" charset="0"/>
                  <a:cs typeface="Arial" panose="020B0604020202020204" pitchFamily="34" charset="0"/>
                </a:rPr>
                <a:t>silking</a:t>
              </a:r>
              <a:r>
                <a:rPr lang="es-ES" sz="1100" b="1" i="1" dirty="0" smtClean="0">
                  <a:latin typeface="Arial" panose="020B0604020202020204" pitchFamily="34" charset="0"/>
                  <a:cs typeface="Arial" panose="020B0604020202020204" pitchFamily="34" charset="0"/>
                </a:rPr>
                <a:t> </a:t>
              </a:r>
              <a:r>
                <a:rPr lang="es-ES" sz="1100" b="1" dirty="0" smtClean="0">
                  <a:latin typeface="Arial" panose="020B0604020202020204" pitchFamily="34" charset="0"/>
                  <a:cs typeface="Arial" panose="020B0604020202020204" pitchFamily="34" charset="0"/>
                </a:rPr>
                <a:t>(</a:t>
              </a:r>
              <a:r>
                <a:rPr lang="es-ES" sz="1100" b="1" dirty="0" err="1" smtClean="0">
                  <a:latin typeface="Arial" panose="020B0604020202020204" pitchFamily="34" charset="0"/>
                  <a:cs typeface="Arial" panose="020B0604020202020204" pitchFamily="34" charset="0"/>
                </a:rPr>
                <a:t>°Cd</a:t>
              </a:r>
              <a:r>
                <a:rPr lang="es-ES" sz="1100" b="1" dirty="0" smtClean="0">
                  <a:latin typeface="Arial" panose="020B0604020202020204" pitchFamily="34" charset="0"/>
                  <a:cs typeface="Arial" panose="020B0604020202020204" pitchFamily="34" charset="0"/>
                </a:rPr>
                <a:t>)</a:t>
              </a:r>
              <a:endParaRPr lang="en-US" sz="1100" b="1" i="1" dirty="0">
                <a:latin typeface="Arial" panose="020B0604020202020204" pitchFamily="34" charset="0"/>
                <a:cs typeface="Arial" panose="020B0604020202020204" pitchFamily="34" charset="0"/>
              </a:endParaRPr>
            </a:p>
          </p:txBody>
        </p:sp>
        <p:grpSp>
          <p:nvGrpSpPr>
            <p:cNvPr id="48" name="Grupo 47"/>
            <p:cNvGrpSpPr/>
            <p:nvPr/>
          </p:nvGrpSpPr>
          <p:grpSpPr>
            <a:xfrm>
              <a:off x="2301393" y="18232102"/>
              <a:ext cx="3104148" cy="2464900"/>
              <a:chOff x="2301393" y="18232102"/>
              <a:chExt cx="3104148" cy="2464900"/>
            </a:xfrm>
          </p:grpSpPr>
          <p:grpSp>
            <p:nvGrpSpPr>
              <p:cNvPr id="47" name="Grupo 46"/>
              <p:cNvGrpSpPr/>
              <p:nvPr/>
            </p:nvGrpSpPr>
            <p:grpSpPr>
              <a:xfrm>
                <a:off x="2301393" y="18313064"/>
                <a:ext cx="3104148" cy="2165687"/>
                <a:chOff x="2301393" y="18313064"/>
                <a:chExt cx="3104148" cy="2165687"/>
              </a:xfrm>
            </p:grpSpPr>
            <p:grpSp>
              <p:nvGrpSpPr>
                <p:cNvPr id="44" name="Grupo 43"/>
                <p:cNvGrpSpPr/>
                <p:nvPr/>
              </p:nvGrpSpPr>
              <p:grpSpPr>
                <a:xfrm>
                  <a:off x="2301393" y="18313064"/>
                  <a:ext cx="3104148" cy="2165687"/>
                  <a:chOff x="2301393" y="18313064"/>
                  <a:chExt cx="3104148" cy="2165687"/>
                </a:xfrm>
              </p:grpSpPr>
              <p:pic>
                <p:nvPicPr>
                  <p:cNvPr id="34" name="Imagen 33"/>
                  <p:cNvPicPr>
                    <a:picLocks noChangeAspect="1"/>
                  </p:cNvPicPr>
                  <p:nvPr/>
                </p:nvPicPr>
                <p:blipFill rotWithShape="1">
                  <a:blip r:embed="rId7">
                    <a:extLst>
                      <a:ext uri="{28A0092B-C50C-407E-A947-70E740481C1C}">
                        <a14:useLocalDpi xmlns:a14="http://schemas.microsoft.com/office/drawing/2010/main" val="0"/>
                      </a:ext>
                    </a:extLst>
                  </a:blip>
                  <a:srcRect l="2547" t="6534" r="52190" b="71735"/>
                  <a:stretch/>
                </p:blipFill>
                <p:spPr>
                  <a:xfrm>
                    <a:off x="2301393" y="18326101"/>
                    <a:ext cx="3104148" cy="2152650"/>
                  </a:xfrm>
                  <a:prstGeom prst="rect">
                    <a:avLst/>
                  </a:prstGeom>
                </p:spPr>
              </p:pic>
              <p:sp>
                <p:nvSpPr>
                  <p:cNvPr id="43" name="Rectángulo 42"/>
                  <p:cNvSpPr/>
                  <p:nvPr/>
                </p:nvSpPr>
                <p:spPr>
                  <a:xfrm>
                    <a:off x="3059600" y="18313064"/>
                    <a:ext cx="333375" cy="3733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46" name="Rectángulo 45"/>
                <p:cNvSpPr/>
                <p:nvPr/>
              </p:nvSpPr>
              <p:spPr>
                <a:xfrm>
                  <a:off x="2333952" y="18879284"/>
                  <a:ext cx="460683" cy="135181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45" name="CuadroTexto 44"/>
              <p:cNvSpPr txBox="1"/>
              <p:nvPr/>
            </p:nvSpPr>
            <p:spPr>
              <a:xfrm rot="16200000">
                <a:off x="1353374" y="19249108"/>
                <a:ext cx="2464900" cy="430887"/>
              </a:xfrm>
              <a:prstGeom prst="rect">
                <a:avLst/>
              </a:prstGeom>
              <a:noFill/>
            </p:spPr>
            <p:txBody>
              <a:bodyPr wrap="square" rtlCol="0">
                <a:spAutoFit/>
              </a:bodyPr>
              <a:lstStyle/>
              <a:p>
                <a:pPr algn="ctr"/>
                <a:r>
                  <a:rPr lang="es-ES" sz="1100" b="1" dirty="0" smtClean="0">
                    <a:latin typeface="Arial" panose="020B0604020202020204" pitchFamily="34" charset="0"/>
                    <a:cs typeface="Arial" panose="020B0604020202020204" pitchFamily="34" charset="0"/>
                  </a:rPr>
                  <a:t>Peso seco de grano</a:t>
                </a:r>
              </a:p>
              <a:p>
                <a:pPr algn="ctr"/>
                <a:r>
                  <a:rPr lang="es-ES" sz="1100" b="1" dirty="0" smtClean="0">
                    <a:latin typeface="Arial" panose="020B0604020202020204" pitchFamily="34" charset="0"/>
                    <a:cs typeface="Arial" panose="020B0604020202020204" pitchFamily="34" charset="0"/>
                  </a:rPr>
                  <a:t> (mg grano</a:t>
                </a:r>
                <a:r>
                  <a:rPr lang="es-ES" sz="1100" b="1" baseline="30000" dirty="0" smtClean="0">
                    <a:latin typeface="Arial" panose="020B0604020202020204" pitchFamily="34" charset="0"/>
                    <a:cs typeface="Arial" panose="020B0604020202020204" pitchFamily="34" charset="0"/>
                  </a:rPr>
                  <a:t>-1</a:t>
                </a:r>
                <a:r>
                  <a:rPr lang="es-ES" sz="1100" b="1" dirty="0" smtClean="0">
                    <a:latin typeface="Arial" panose="020B0604020202020204" pitchFamily="34" charset="0"/>
                    <a:cs typeface="Arial" panose="020B0604020202020204" pitchFamily="34" charset="0"/>
                  </a:rPr>
                  <a:t>)</a:t>
                </a:r>
                <a:endParaRPr lang="en-US" sz="1100" b="1" i="1" dirty="0">
                  <a:latin typeface="Arial" panose="020B0604020202020204" pitchFamily="34" charset="0"/>
                  <a:cs typeface="Arial" panose="020B0604020202020204" pitchFamily="34" charset="0"/>
                </a:endParaRPr>
              </a:p>
            </p:txBody>
          </p:sp>
        </p:grpSp>
      </p:grpSp>
      <p:sp>
        <p:nvSpPr>
          <p:cNvPr id="50" name="Rectángulo 49"/>
          <p:cNvSpPr/>
          <p:nvPr/>
        </p:nvSpPr>
        <p:spPr>
          <a:xfrm>
            <a:off x="1142983" y="20701215"/>
            <a:ext cx="5717085" cy="646331"/>
          </a:xfrm>
          <a:prstGeom prst="rect">
            <a:avLst/>
          </a:prstGeom>
        </p:spPr>
        <p:txBody>
          <a:bodyPr wrap="square">
            <a:spAutoFit/>
          </a:bodyPr>
          <a:lstStyle/>
          <a:p>
            <a:pPr algn="just"/>
            <a:r>
              <a:rPr lang="es-ES" sz="1200" b="1" dirty="0"/>
              <a:t>Figura </a:t>
            </a:r>
            <a:r>
              <a:rPr lang="es-ES" sz="1200" b="1" dirty="0" smtClean="0"/>
              <a:t>1. </a:t>
            </a:r>
            <a:r>
              <a:rPr lang="es-ES" sz="1200" b="1" dirty="0"/>
              <a:t>Figura esquemática que describe los caracteres fenotípicos de llenado de </a:t>
            </a:r>
            <a:r>
              <a:rPr lang="es-ES" sz="1200" b="1" dirty="0" smtClean="0"/>
              <a:t>grano: peso </a:t>
            </a:r>
            <a:r>
              <a:rPr lang="es-ES" sz="1200" b="1" dirty="0"/>
              <a:t>de grano (PG), tasa de llenado de grano (TLG</a:t>
            </a:r>
            <a:r>
              <a:rPr lang="es-ES" sz="1200" b="1" dirty="0" smtClean="0"/>
              <a:t>) y </a:t>
            </a:r>
            <a:r>
              <a:rPr lang="es-ES" sz="1200" b="1" dirty="0"/>
              <a:t>duración del llenado de grano (DLG</a:t>
            </a:r>
            <a:r>
              <a:rPr lang="es-ES" sz="1200" b="1" dirty="0" smtClean="0"/>
              <a:t>).</a:t>
            </a:r>
            <a:endParaRPr lang="es-ES" sz="1200" b="1" dirty="0"/>
          </a:p>
        </p:txBody>
      </p:sp>
      <p:sp>
        <p:nvSpPr>
          <p:cNvPr id="53" name="CuadroTexto 52"/>
          <p:cNvSpPr txBox="1"/>
          <p:nvPr/>
        </p:nvSpPr>
        <p:spPr>
          <a:xfrm>
            <a:off x="7187609" y="10365863"/>
            <a:ext cx="5754282" cy="1600438"/>
          </a:xfrm>
          <a:prstGeom prst="rect">
            <a:avLst/>
          </a:prstGeom>
          <a:noFill/>
        </p:spPr>
        <p:txBody>
          <a:bodyPr wrap="square" rtlCol="0">
            <a:spAutoFit/>
          </a:bodyPr>
          <a:lstStyle/>
          <a:p>
            <a:pPr algn="just"/>
            <a:r>
              <a:rPr lang="es-ES" sz="1400" b="1" dirty="0" smtClean="0">
                <a:latin typeface="Arial" panose="020B0604020202020204" pitchFamily="34" charset="0"/>
                <a:cs typeface="Arial" panose="020B0604020202020204" pitchFamily="34" charset="0"/>
              </a:rPr>
              <a:t>Para NEXT 20.6 la variación del RG explicada por el NG y el PG fue la misma en FSTE (≈63%) (Figura 2A y B). En contraste, para FSTA el NG explicó sólo un 4% de las variaciones en RG mientras que el PG lo hizo en un 38%. Para NEXT 22.6, la FSTA provocó un descenso del 46% en la variación del RG explicada por el NG (Figura 2C) mientras que generó un aumento del 52% en aquella explicada por el PG</a:t>
            </a:r>
            <a:r>
              <a:rPr lang="es-ES" sz="1400" b="1" dirty="0">
                <a:latin typeface="Arial" panose="020B0604020202020204" pitchFamily="34" charset="0"/>
                <a:cs typeface="Arial" panose="020B0604020202020204" pitchFamily="34" charset="0"/>
              </a:rPr>
              <a:t> (Figura </a:t>
            </a:r>
            <a:r>
              <a:rPr lang="es-ES" sz="1400" b="1" dirty="0" smtClean="0">
                <a:latin typeface="Arial" panose="020B0604020202020204" pitchFamily="34" charset="0"/>
                <a:cs typeface="Arial" panose="020B0604020202020204" pitchFamily="34" charset="0"/>
              </a:rPr>
              <a:t>2D).</a:t>
            </a:r>
            <a:endParaRPr lang="es-ES_tradnl" sz="1400" b="1" dirty="0">
              <a:latin typeface="Arial" panose="020B0604020202020204" pitchFamily="34" charset="0"/>
              <a:cs typeface="Arial" panose="020B0604020202020204" pitchFamily="34" charset="0"/>
            </a:endParaRPr>
          </a:p>
        </p:txBody>
      </p:sp>
      <p:grpSp>
        <p:nvGrpSpPr>
          <p:cNvPr id="55" name="Grupo 54"/>
          <p:cNvGrpSpPr/>
          <p:nvPr/>
        </p:nvGrpSpPr>
        <p:grpSpPr>
          <a:xfrm>
            <a:off x="7113112" y="5853650"/>
            <a:ext cx="6133962" cy="4400175"/>
            <a:chOff x="7113112" y="5672675"/>
            <a:chExt cx="6133962" cy="4400175"/>
          </a:xfrm>
        </p:grpSpPr>
        <p:sp>
          <p:nvSpPr>
            <p:cNvPr id="41" name="Rectángulo 40"/>
            <p:cNvSpPr/>
            <p:nvPr/>
          </p:nvSpPr>
          <p:spPr>
            <a:xfrm>
              <a:off x="7177064" y="9641963"/>
              <a:ext cx="5796538" cy="430887"/>
            </a:xfrm>
            <a:prstGeom prst="rect">
              <a:avLst/>
            </a:prstGeom>
          </p:spPr>
          <p:txBody>
            <a:bodyPr wrap="square">
              <a:spAutoFit/>
            </a:bodyPr>
            <a:lstStyle/>
            <a:p>
              <a:pPr algn="just"/>
              <a:r>
                <a:rPr lang="es-ES" sz="1100" b="1" dirty="0">
                  <a:solidFill>
                    <a:srgbClr val="000000"/>
                  </a:solidFill>
                </a:rPr>
                <a:t>Figura </a:t>
              </a:r>
              <a:r>
                <a:rPr lang="es-ES" sz="1100" b="1" dirty="0" smtClean="0">
                  <a:solidFill>
                    <a:srgbClr val="000000"/>
                  </a:solidFill>
                </a:rPr>
                <a:t>2. Relación entre </a:t>
              </a:r>
              <a:r>
                <a:rPr lang="es-ES" sz="1100" b="1" dirty="0">
                  <a:solidFill>
                    <a:srgbClr val="000000"/>
                  </a:solidFill>
                </a:rPr>
                <a:t>RG y </a:t>
              </a:r>
              <a:r>
                <a:rPr lang="es-ES" sz="1100" b="1" dirty="0" smtClean="0">
                  <a:solidFill>
                    <a:srgbClr val="000000"/>
                  </a:solidFill>
                </a:rPr>
                <a:t>A) NG </a:t>
              </a:r>
              <a:r>
                <a:rPr lang="es-ES" sz="1100" b="1" dirty="0">
                  <a:solidFill>
                    <a:srgbClr val="000000"/>
                  </a:solidFill>
                </a:rPr>
                <a:t>y B) </a:t>
              </a:r>
              <a:r>
                <a:rPr lang="es-ES" sz="1100" b="1" dirty="0" smtClean="0">
                  <a:solidFill>
                    <a:srgbClr val="000000"/>
                  </a:solidFill>
                </a:rPr>
                <a:t>PG para NEXT 20.6 y entre </a:t>
              </a:r>
              <a:r>
                <a:rPr lang="es-ES" sz="1100" b="1" dirty="0">
                  <a:solidFill>
                    <a:srgbClr val="000000"/>
                  </a:solidFill>
                </a:rPr>
                <a:t>RG y </a:t>
              </a:r>
              <a:r>
                <a:rPr lang="es-ES" sz="1100" b="1" dirty="0" smtClean="0">
                  <a:solidFill>
                    <a:srgbClr val="000000"/>
                  </a:solidFill>
                </a:rPr>
                <a:t>C) NG </a:t>
              </a:r>
              <a:r>
                <a:rPr lang="es-ES" sz="1100" b="1" dirty="0">
                  <a:solidFill>
                    <a:srgbClr val="000000"/>
                  </a:solidFill>
                </a:rPr>
                <a:t>y D) </a:t>
              </a:r>
              <a:r>
                <a:rPr lang="es-ES" sz="1100" b="1" dirty="0" smtClean="0">
                  <a:solidFill>
                    <a:srgbClr val="000000"/>
                  </a:solidFill>
                </a:rPr>
                <a:t>PG para NEXT 22.6.</a:t>
              </a:r>
              <a:endParaRPr lang="en-US" sz="1100" b="1" dirty="0"/>
            </a:p>
          </p:txBody>
        </p:sp>
        <p:pic>
          <p:nvPicPr>
            <p:cNvPr id="54" name="Imagen 53"/>
            <p:cNvPicPr>
              <a:picLocks noChangeAspect="1"/>
            </p:cNvPicPr>
            <p:nvPr/>
          </p:nvPicPr>
          <p:blipFill>
            <a:blip r:embed="rId8"/>
            <a:stretch>
              <a:fillRect/>
            </a:stretch>
          </p:blipFill>
          <p:spPr>
            <a:xfrm>
              <a:off x="7113112" y="5672675"/>
              <a:ext cx="6133962" cy="4184732"/>
            </a:xfrm>
            <a:prstGeom prst="rect">
              <a:avLst/>
            </a:prstGeom>
          </p:spPr>
        </p:pic>
      </p:grpSp>
      <p:sp>
        <p:nvSpPr>
          <p:cNvPr id="57" name="CuadroTexto 56"/>
          <p:cNvSpPr txBox="1"/>
          <p:nvPr/>
        </p:nvSpPr>
        <p:spPr>
          <a:xfrm>
            <a:off x="7198192" y="15105710"/>
            <a:ext cx="5754282" cy="738664"/>
          </a:xfrm>
          <a:prstGeom prst="rect">
            <a:avLst/>
          </a:prstGeom>
          <a:noFill/>
        </p:spPr>
        <p:txBody>
          <a:bodyPr wrap="square" rtlCol="0">
            <a:spAutoFit/>
          </a:bodyPr>
          <a:lstStyle/>
          <a:p>
            <a:pPr algn="just"/>
            <a:r>
              <a:rPr lang="es-ES" sz="1400" b="1" dirty="0" smtClean="0">
                <a:latin typeface="Arial" panose="020B0604020202020204" pitchFamily="34" charset="0"/>
                <a:cs typeface="Arial" panose="020B0604020202020204" pitchFamily="34" charset="0"/>
              </a:rPr>
              <a:t>El PG no difirió entre H. La FSTA generó mayores TLG en ambos híbridos que en conjunto con las menores DLG produjeron que el PG final no variara significativamente entre FS. </a:t>
            </a:r>
            <a:endParaRPr lang="es-ES_tradnl" sz="1400" b="1" dirty="0">
              <a:latin typeface="Arial" panose="020B0604020202020204" pitchFamily="34" charset="0"/>
              <a:cs typeface="Arial" panose="020B0604020202020204" pitchFamily="34" charset="0"/>
            </a:endParaRPr>
          </a:p>
        </p:txBody>
      </p:sp>
      <p:sp>
        <p:nvSpPr>
          <p:cNvPr id="58" name="CuadroTexto 57"/>
          <p:cNvSpPr txBox="1"/>
          <p:nvPr/>
        </p:nvSpPr>
        <p:spPr>
          <a:xfrm>
            <a:off x="7236815" y="17973440"/>
            <a:ext cx="5754282" cy="2246769"/>
          </a:xfrm>
          <a:prstGeom prst="rect">
            <a:avLst/>
          </a:prstGeom>
          <a:noFill/>
        </p:spPr>
        <p:txBody>
          <a:bodyPr wrap="square" rtlCol="0">
            <a:spAutoFit/>
          </a:bodyPr>
          <a:lstStyle/>
          <a:p>
            <a:pPr marL="285750" indent="-285750" algn="just">
              <a:buFont typeface="Arial" panose="020B0604020202020204" pitchFamily="34" charset="0"/>
              <a:buChar char="•"/>
            </a:pPr>
            <a:r>
              <a:rPr lang="es-ES_tradnl" sz="1400" b="1" dirty="0" smtClean="0">
                <a:latin typeface="Arial" panose="020B0604020202020204" pitchFamily="34" charset="0"/>
                <a:cs typeface="Arial" panose="020B0604020202020204" pitchFamily="34" charset="0"/>
              </a:rPr>
              <a:t>NEXT 20.6 generó los mayores RG en ambas fechas.</a:t>
            </a:r>
          </a:p>
          <a:p>
            <a:pPr marL="285750" indent="-285750" algn="just">
              <a:buFont typeface="Arial" panose="020B0604020202020204" pitchFamily="34" charset="0"/>
              <a:buChar char="•"/>
            </a:pPr>
            <a:r>
              <a:rPr lang="es-ES_tradnl" sz="1400" b="1" dirty="0" smtClean="0">
                <a:latin typeface="Arial" panose="020B0604020202020204" pitchFamily="34" charset="0"/>
                <a:cs typeface="Arial" panose="020B0604020202020204" pitchFamily="34" charset="0"/>
              </a:rPr>
              <a:t>La FSTA no generaron cambios significativos en los componentes del RG.</a:t>
            </a:r>
          </a:p>
          <a:p>
            <a:pPr marL="285750" indent="-285750" algn="just">
              <a:buFont typeface="Arial" panose="020B0604020202020204" pitchFamily="34" charset="0"/>
              <a:buChar char="•"/>
            </a:pPr>
            <a:r>
              <a:rPr lang="es-ES_tradnl" sz="1400" b="1" dirty="0" smtClean="0">
                <a:latin typeface="Arial" panose="020B0604020202020204" pitchFamily="34" charset="0"/>
                <a:cs typeface="Arial" panose="020B0604020202020204" pitchFamily="34" charset="0"/>
              </a:rPr>
              <a:t>La FSTA generó cambios significativos en la variación del RG explicada por sus componentes.</a:t>
            </a:r>
          </a:p>
          <a:p>
            <a:pPr marL="285750" indent="-285750" algn="just">
              <a:buFont typeface="Arial" panose="020B0604020202020204" pitchFamily="34" charset="0"/>
              <a:buChar char="•"/>
            </a:pPr>
            <a:r>
              <a:rPr lang="es-ES_tradnl" sz="1400" b="1" dirty="0" smtClean="0">
                <a:latin typeface="Arial" panose="020B0604020202020204" pitchFamily="34" charset="0"/>
                <a:cs typeface="Arial" panose="020B0604020202020204" pitchFamily="34" charset="0"/>
              </a:rPr>
              <a:t>La FSTA provocó que la variación en el RG explicada por el NG disminuyera hasta un 42% y que aumentara aquella explicada por el PG hasta un 60%.</a:t>
            </a:r>
          </a:p>
          <a:p>
            <a:pPr marL="285750" indent="-285750" algn="just">
              <a:buFont typeface="Arial" panose="020B0604020202020204" pitchFamily="34" charset="0"/>
              <a:buChar char="•"/>
            </a:pPr>
            <a:r>
              <a:rPr lang="es-ES_tradnl" sz="1400" b="1" dirty="0" smtClean="0">
                <a:latin typeface="Arial" panose="020B0604020202020204" pitchFamily="34" charset="0"/>
                <a:cs typeface="Arial" panose="020B0604020202020204" pitchFamily="34" charset="0"/>
              </a:rPr>
              <a:t>La FSTA generó mayores TLG y menores DLG haciendo que los PG no difieran entre FS.</a:t>
            </a:r>
            <a:endParaRPr lang="es-ES_tradn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480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744</TotalTime>
  <Words>981</Words>
  <Application>Microsoft Office PowerPoint</Application>
  <PresentationFormat>Personalizado</PresentationFormat>
  <Paragraphs>24</Paragraphs>
  <Slides>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Office Theme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dc:creator>
  <cp:lastModifiedBy>Mejoramiento</cp:lastModifiedBy>
  <cp:revision>44</cp:revision>
  <dcterms:created xsi:type="dcterms:W3CDTF">2017-09-01T21:50:38Z</dcterms:created>
  <dcterms:modified xsi:type="dcterms:W3CDTF">2017-09-06T20:38:18Z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515606552</vt:i4>
  </property>
  <property fmtid="{D5CDD505-2E9C-101B-9397-08002B2CF9AE}" pid="3" name="_NewReviewCycle">
    <vt:lpwstr/>
  </property>
  <property fmtid="{D5CDD505-2E9C-101B-9397-08002B2CF9AE}" pid="4" name="_EmailSubject">
    <vt:lpwstr>Agenda III Congreso de Maiz Tardío</vt:lpwstr>
  </property>
  <property fmtid="{D5CDD505-2E9C-101B-9397-08002B2CF9AE}" pid="5" name="_AuthorEmail">
    <vt:lpwstr>SUhart@dow.com</vt:lpwstr>
  </property>
  <property fmtid="{D5CDD505-2E9C-101B-9397-08002B2CF9AE}" pid="6" name="_AuthorEmailDisplayName">
    <vt:lpwstr>Uhart, Sergio (S)</vt:lpwstr>
  </property>
</Properties>
</file>