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60" d="100"/>
          <a:sy n="60" d="100"/>
        </p:scale>
        <p:origin x="540" y="168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05786" y="4306957"/>
            <a:ext cx="5754282" cy="6566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17845" y="15383404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09" y="-371005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5723" y="3975788"/>
            <a:ext cx="3774409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10124" y="4064464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INTRODUCCIÓN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87609" y="4306956"/>
            <a:ext cx="5754282" cy="8233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8429918" y="3963084"/>
            <a:ext cx="3269665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8508687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05786" y="11562224"/>
            <a:ext cx="5754282" cy="9793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5" name="Group 34"/>
          <p:cNvGrpSpPr/>
          <p:nvPr/>
        </p:nvGrpSpPr>
        <p:grpSpPr>
          <a:xfrm>
            <a:off x="2175236" y="11218488"/>
            <a:ext cx="3774991" cy="697873"/>
            <a:chOff x="2175236" y="12886862"/>
            <a:chExt cx="3774991" cy="697873"/>
          </a:xfrm>
        </p:grpSpPr>
        <p:sp>
          <p:nvSpPr>
            <p:cNvPr id="20" name="Rectángulo 19"/>
            <p:cNvSpPr/>
            <p:nvPr/>
          </p:nvSpPr>
          <p:spPr>
            <a:xfrm>
              <a:off x="2175236" y="12886862"/>
              <a:ext cx="3615383" cy="6978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TextBox 6"/>
            <p:cNvSpPr txBox="1"/>
            <p:nvPr/>
          </p:nvSpPr>
          <p:spPr>
            <a:xfrm>
              <a:off x="2242176" y="12975538"/>
              <a:ext cx="3708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Arial"/>
                  <a:cs typeface="Arial"/>
                </a:rPr>
                <a:t>&gt; METODOLOG</a:t>
              </a:r>
              <a:r>
                <a:rPr lang="es-ES" sz="2800" dirty="0" smtClean="0">
                  <a:solidFill>
                    <a:schemeClr val="bg1"/>
                  </a:solidFill>
                  <a:latin typeface="Arial"/>
                  <a:cs typeface="Arial"/>
                </a:rPr>
                <a:t>ÍA &lt;</a:t>
              </a:r>
              <a:endParaRPr lang="en-US" sz="28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7187609" y="13240153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8098717" y="12874162"/>
            <a:ext cx="3932067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6"/>
          <p:cNvSpPr txBox="1"/>
          <p:nvPr/>
        </p:nvSpPr>
        <p:spPr>
          <a:xfrm>
            <a:off x="8266797" y="12962838"/>
            <a:ext cx="367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/>
                <a:cs typeface="Arial"/>
              </a:rPr>
              <a:t>&gt; CONCLUSIONES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10172" y="-334878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7406217" y="4790396"/>
            <a:ext cx="5317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b="1" dirty="0" smtClean="0"/>
              <a:t>Figura 1. </a:t>
            </a:r>
            <a:r>
              <a:rPr lang="es-ES_tradnl" sz="1800" dirty="0"/>
              <a:t>D</a:t>
            </a:r>
            <a:r>
              <a:rPr lang="es-ES_tradnl" sz="1800" dirty="0" smtClean="0"/>
              <a:t>uración de la fase Emergencia-Iniciación de la Panoja (TT </a:t>
            </a:r>
            <a:r>
              <a:rPr lang="es-ES_tradnl" sz="1800" dirty="0" err="1" smtClean="0"/>
              <a:t>Em</a:t>
            </a:r>
            <a:r>
              <a:rPr lang="es-ES_tradnl" sz="1800" dirty="0" smtClean="0"/>
              <a:t>-IP en ºCd) en respuesta al </a:t>
            </a:r>
            <a:r>
              <a:rPr lang="es-ES_tradnl" sz="1800" dirty="0" err="1" smtClean="0"/>
              <a:t>fotoperíodo</a:t>
            </a:r>
            <a:r>
              <a:rPr lang="es-ES_tradnl" sz="1800" dirty="0" smtClean="0"/>
              <a:t> (horas) en V</a:t>
            </a:r>
            <a:r>
              <a:rPr lang="es-ES_tradnl" sz="1800" baseline="-25000" dirty="0" smtClean="0"/>
              <a:t>5</a:t>
            </a:r>
            <a:r>
              <a:rPr lang="es-ES_tradnl" sz="1800" dirty="0" smtClean="0"/>
              <a:t> en cuatro híbridos de maíz.</a:t>
            </a:r>
            <a:endParaRPr lang="es-ES_tradnl" sz="18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416800" y="13676223"/>
            <a:ext cx="53170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ES_tradnl" sz="2400" dirty="0" smtClean="0"/>
              <a:t>No se logró reconocer el </a:t>
            </a:r>
            <a:r>
              <a:rPr lang="es-ES_tradnl" sz="2400" dirty="0" err="1" smtClean="0"/>
              <a:t>fotoperíodo</a:t>
            </a:r>
            <a:r>
              <a:rPr lang="es-ES_tradnl" sz="2400" dirty="0" smtClean="0"/>
              <a:t> umbral de ninguno de los híbridos analizados, pero los híbridos presentaron sensibilidades diferenciales al </a:t>
            </a:r>
            <a:r>
              <a:rPr lang="es-ES_tradnl" sz="2400" dirty="0" err="1" smtClean="0"/>
              <a:t>fotoperíodo</a:t>
            </a:r>
            <a:r>
              <a:rPr lang="es-ES_tradnl" sz="2400" dirty="0" smtClean="0"/>
              <a:t>. </a:t>
            </a:r>
          </a:p>
          <a:p>
            <a:pPr indent="457200" algn="just"/>
            <a:r>
              <a:rPr lang="es-ES_tradnl" sz="2400" dirty="0" smtClean="0"/>
              <a:t>Híbridos con mayor sensibilidad tuvieron mayor variación del nº de hojas totales aparecidas, lo que impactaría de manera diferencial en el TT a floración de cada material en cada FS.</a:t>
            </a:r>
          </a:p>
          <a:p>
            <a:pPr indent="457200" algn="just"/>
            <a:r>
              <a:rPr lang="es-ES_tradnl" sz="2400" dirty="0" smtClean="0"/>
              <a:t>Teniendo en cuenta los recientes cambios en la proporción de superficie del cultivo de maíz que se siembra en fechas tempranas y tardías en la región, </a:t>
            </a:r>
            <a:r>
              <a:rPr lang="es-ES_tradnl" sz="2400" b="1" dirty="0" smtClean="0"/>
              <a:t>los resultados de este trabajo sugieren que sería de interés caracterizar la respuesta al </a:t>
            </a:r>
            <a:r>
              <a:rPr lang="es-ES_tradnl" sz="2400" b="1" dirty="0" err="1" smtClean="0"/>
              <a:t>fotoperíodo</a:t>
            </a:r>
            <a:r>
              <a:rPr lang="es-ES_tradnl" sz="2400" b="1" dirty="0" smtClean="0"/>
              <a:t> del amplio rango de materiales comúnmente sembrados para una mejor predicción del TT a floración.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263316" y="12072018"/>
            <a:ext cx="540841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ES_tradnl" sz="2000" dirty="0" smtClean="0"/>
              <a:t>Se sembró un híbrido (AX7784VT3PRO) en la campaña 2015-2016 en cuatro fechas de siembra (FS) (15/10, 15/12, 15/02, 22/03) y tres híbridos (AX0955VT3PRO, AX7822VT3PRO y AX7761VT3PRO) en la campaña 2016-2017 en tres FS (22/09, 11/11, 21/2). Los experimentos se realizaron en la Facultad de Agronomía de la UBA </a:t>
            </a:r>
            <a:r>
              <a:rPr lang="es-AR" sz="2000" dirty="0"/>
              <a:t>(34º 35´S, 58º </a:t>
            </a:r>
            <a:r>
              <a:rPr lang="es-AR" sz="2000" dirty="0" smtClean="0"/>
              <a:t>29´O). </a:t>
            </a:r>
            <a:r>
              <a:rPr lang="es-ES_tradnl" sz="2000" dirty="0" smtClean="0"/>
              <a:t>El rango de </a:t>
            </a:r>
            <a:r>
              <a:rPr lang="es-ES_tradnl" sz="2000" dirty="0" smtClean="0"/>
              <a:t>FS utilizado </a:t>
            </a:r>
            <a:r>
              <a:rPr lang="es-ES_tradnl" sz="2000" dirty="0" smtClean="0"/>
              <a:t>permitió explorar  distintas condiciones fotoperiódicas durante la fase inductiva (V</a:t>
            </a:r>
            <a:r>
              <a:rPr lang="es-ES_tradnl" sz="2000" baseline="-25000" dirty="0" smtClean="0"/>
              <a:t>5</a:t>
            </a:r>
            <a:r>
              <a:rPr lang="es-ES_tradnl" sz="2000" dirty="0" smtClean="0"/>
              <a:t>; Ritchie y Hanway, 1986).</a:t>
            </a:r>
          </a:p>
          <a:p>
            <a:pPr indent="457200" algn="just"/>
            <a:r>
              <a:rPr lang="es-ES_tradnl" sz="2000" dirty="0" smtClean="0"/>
              <a:t>Para cada híbrido, se registró el promedio del nº de hojas totales aparecidas en 10 plantas para cada FS y se obtuvo el </a:t>
            </a:r>
            <a:r>
              <a:rPr lang="es-ES_tradnl" sz="2000" dirty="0" err="1" smtClean="0"/>
              <a:t>filocrono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Fc</a:t>
            </a:r>
            <a:r>
              <a:rPr lang="es-ES_tradnl" sz="2000" dirty="0" smtClean="0"/>
              <a:t>). El </a:t>
            </a:r>
            <a:r>
              <a:rPr lang="es-ES_tradnl" sz="2000" dirty="0" err="1" smtClean="0"/>
              <a:t>plastocrono</a:t>
            </a:r>
            <a:r>
              <a:rPr lang="es-ES_tradnl" sz="2000" dirty="0" smtClean="0"/>
              <a:t> (Pc) se consideró como la mitad del </a:t>
            </a:r>
            <a:r>
              <a:rPr lang="es-ES_tradnl" sz="2000" dirty="0" err="1" smtClean="0"/>
              <a:t>Fc</a:t>
            </a:r>
            <a:r>
              <a:rPr lang="es-ES_tradnl" sz="2000" dirty="0" smtClean="0"/>
              <a:t>. </a:t>
            </a:r>
            <a:r>
              <a:rPr lang="es-ES_tradnl" sz="2000" dirty="0" smtClean="0"/>
              <a:t>Se </a:t>
            </a:r>
            <a:r>
              <a:rPr lang="es-ES_tradnl" sz="2000" dirty="0" smtClean="0"/>
              <a:t>asumió que había 5 hojas preformadas en el embrión (</a:t>
            </a:r>
            <a:r>
              <a:rPr lang="es-ES_tradnl" sz="2000" dirty="0" err="1" smtClean="0"/>
              <a:t>H</a:t>
            </a:r>
            <a:r>
              <a:rPr lang="es-ES_tradnl" sz="2000" baseline="-25000" dirty="0" err="1" smtClean="0"/>
              <a:t>Pref</a:t>
            </a:r>
            <a:r>
              <a:rPr lang="es-ES_tradnl" sz="2000" dirty="0" smtClean="0"/>
              <a:t>) y se calculó el nº de hojas diferenciadas durante la fase Germinación-Emergencia (H</a:t>
            </a:r>
            <a:r>
              <a:rPr lang="es-ES_tradnl" sz="2000" baseline="-25000" dirty="0" smtClean="0"/>
              <a:t>G-</a:t>
            </a:r>
            <a:r>
              <a:rPr lang="es-ES_tradnl" sz="2000" baseline="-25000" dirty="0" err="1" smtClean="0"/>
              <a:t>Em</a:t>
            </a:r>
            <a:r>
              <a:rPr lang="es-ES_tradnl" sz="2000" dirty="0" smtClean="0"/>
              <a:t>) dividiendo su duración en TT por el Pc. El nº de hojas diferenciadas en la fase Emergencia-Iniciación de la Panoja (</a:t>
            </a:r>
            <a:r>
              <a:rPr lang="es-ES_tradnl" sz="2000" dirty="0" err="1" smtClean="0"/>
              <a:t>Em</a:t>
            </a:r>
            <a:r>
              <a:rPr lang="es-ES_tradnl" sz="2000" dirty="0" smtClean="0"/>
              <a:t>-IP) se calculó como nº de hojas totales aparecidas – (</a:t>
            </a:r>
            <a:r>
              <a:rPr lang="es-ES_tradnl" sz="2000" dirty="0" err="1" smtClean="0"/>
              <a:t>H</a:t>
            </a:r>
            <a:r>
              <a:rPr lang="es-ES_tradnl" sz="2000" baseline="-25000" dirty="0" err="1" smtClean="0"/>
              <a:t>Pref</a:t>
            </a:r>
            <a:r>
              <a:rPr lang="es-ES_tradnl" sz="2000" dirty="0" smtClean="0"/>
              <a:t> + H</a:t>
            </a:r>
            <a:r>
              <a:rPr lang="es-ES_tradnl" sz="2000" baseline="-25000" dirty="0" smtClean="0"/>
              <a:t>G-</a:t>
            </a:r>
            <a:r>
              <a:rPr lang="es-ES_tradnl" sz="2000" baseline="-25000" dirty="0" err="1" smtClean="0"/>
              <a:t>Em</a:t>
            </a:r>
            <a:r>
              <a:rPr lang="es-ES_tradnl" sz="2000" dirty="0" smtClean="0"/>
              <a:t>). El TT </a:t>
            </a:r>
            <a:r>
              <a:rPr lang="es-ES_tradnl" sz="2000" dirty="0" err="1" smtClean="0"/>
              <a:t>Em</a:t>
            </a:r>
            <a:r>
              <a:rPr lang="es-ES_tradnl" sz="2000" dirty="0" smtClean="0"/>
              <a:t>-IP (ºCd) para cada </a:t>
            </a:r>
            <a:r>
              <a:rPr lang="es-ES_tradnl" sz="2000" dirty="0" smtClean="0"/>
              <a:t>FS </a:t>
            </a:r>
            <a:r>
              <a:rPr lang="es-ES_tradnl" sz="2000" dirty="0" smtClean="0"/>
              <a:t>se calculó multiplicando el nº hojas diferenciadas en la fase </a:t>
            </a:r>
            <a:r>
              <a:rPr lang="es-ES_tradnl" sz="2000" dirty="0" err="1" smtClean="0"/>
              <a:t>Em</a:t>
            </a:r>
            <a:r>
              <a:rPr lang="es-ES_tradnl" sz="2000" dirty="0" smtClean="0"/>
              <a:t>-IP por el Pc.</a:t>
            </a:r>
          </a:p>
          <a:p>
            <a:pPr indent="457200" algn="just"/>
            <a:r>
              <a:rPr lang="es-ES_tradnl" sz="2000" dirty="0" smtClean="0"/>
              <a:t>Se graficó, para cada híbrido, la relación lineal entre el TT </a:t>
            </a:r>
            <a:r>
              <a:rPr lang="es-ES_tradnl" sz="2000" dirty="0" err="1" smtClean="0"/>
              <a:t>Em</a:t>
            </a:r>
            <a:r>
              <a:rPr lang="es-ES_tradnl" sz="2000" dirty="0" smtClean="0"/>
              <a:t>-IP (ºCd) y el </a:t>
            </a:r>
            <a:r>
              <a:rPr lang="es-ES_tradnl" sz="2000" dirty="0" err="1" smtClean="0"/>
              <a:t>fotoperíodo</a:t>
            </a:r>
            <a:r>
              <a:rPr lang="es-ES_tradnl" sz="2000" dirty="0" smtClean="0"/>
              <a:t> en V</a:t>
            </a:r>
            <a:r>
              <a:rPr lang="es-ES_tradnl" sz="2000" baseline="-25000" dirty="0" smtClean="0"/>
              <a:t>5</a:t>
            </a:r>
            <a:r>
              <a:rPr lang="es-ES_tradnl" sz="2000" dirty="0" smtClean="0"/>
              <a:t>. La sensibilidad al </a:t>
            </a:r>
            <a:r>
              <a:rPr lang="es-ES_tradnl" sz="2000" dirty="0" err="1" smtClean="0"/>
              <a:t>fotoperíodo</a:t>
            </a:r>
            <a:r>
              <a:rPr lang="es-ES_tradnl" sz="2000" dirty="0" smtClean="0"/>
              <a:t> </a:t>
            </a:r>
            <a:r>
              <a:rPr lang="es-ES_tradnl" sz="2000" dirty="0"/>
              <a:t>(ºCd hora</a:t>
            </a:r>
            <a:r>
              <a:rPr lang="es-ES_tradnl" sz="2000" baseline="30000" dirty="0"/>
              <a:t>-1</a:t>
            </a:r>
            <a:r>
              <a:rPr lang="es-ES_tradnl" sz="2000" dirty="0" smtClean="0"/>
              <a:t>) fue considerada como la pendiente de la función obtenida.</a:t>
            </a:r>
            <a:endParaRPr lang="es-ES_tradnl" sz="20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294" y="21689537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263316" y="4817186"/>
            <a:ext cx="54275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s-ES_tradnl" sz="2000" dirty="0" smtClean="0"/>
              <a:t>El maíz responde al </a:t>
            </a:r>
            <a:r>
              <a:rPr lang="es-ES_tradnl" sz="2000" dirty="0" err="1" smtClean="0"/>
              <a:t>fotoperíodo</a:t>
            </a:r>
            <a:r>
              <a:rPr lang="es-ES_tradnl" sz="2000" dirty="0" smtClean="0"/>
              <a:t> como planta de día corto (</a:t>
            </a:r>
            <a:r>
              <a:rPr lang="es-ES_tradnl" sz="2000" dirty="0" err="1" smtClean="0"/>
              <a:t>Kiniry</a:t>
            </a:r>
            <a:r>
              <a:rPr lang="es-ES_tradnl" sz="2000" dirty="0" smtClean="0"/>
              <a:t> et al., 1983). Se considera que la mayoría de los híbridos templados utilizados en la región pampeana Argentina presentan una muy baja sensibilidad al </a:t>
            </a:r>
            <a:r>
              <a:rPr lang="es-ES_tradnl" sz="2000" dirty="0" err="1" smtClean="0"/>
              <a:t>fotoperíodo</a:t>
            </a:r>
            <a:r>
              <a:rPr lang="es-ES_tradnl" sz="2000" dirty="0" smtClean="0"/>
              <a:t> y que el efecto de la temperatura en el desarrollo enmascara sus diferencias. Sin embargo, híbridos </a:t>
            </a:r>
            <a:r>
              <a:rPr lang="es-ES_tradnl" sz="2000" dirty="0"/>
              <a:t>con </a:t>
            </a:r>
            <a:r>
              <a:rPr lang="es-ES_tradnl" sz="2000" dirty="0" smtClean="0"/>
              <a:t>diferente sensibilidad al </a:t>
            </a:r>
            <a:r>
              <a:rPr lang="es-ES_tradnl" sz="2000" dirty="0" err="1"/>
              <a:t>fotoperíodo</a:t>
            </a:r>
            <a:r>
              <a:rPr lang="es-ES_tradnl" sz="2000" dirty="0"/>
              <a:t> podrían </a:t>
            </a:r>
            <a:r>
              <a:rPr lang="es-ES_tradnl" sz="2000" dirty="0" smtClean="0"/>
              <a:t>modificar diferencialmente el Tiempo Térmico (TT) a floración cuando se traslada su siembra de una fecha temprana a una tardía. Caracterizar a los híbridos de acuerdo a su respuesta al </a:t>
            </a:r>
            <a:r>
              <a:rPr lang="es-ES_tradnl" sz="2000" dirty="0" err="1" smtClean="0"/>
              <a:t>fotoperíodo</a:t>
            </a:r>
            <a:r>
              <a:rPr lang="es-ES_tradnl" sz="2000" dirty="0" smtClean="0"/>
              <a:t> permitiría predecir con mayor exactitud la ocurrencia de las ventanas críticas para la definición del rendimiento (Andrade et al., 1999).</a:t>
            </a:r>
          </a:p>
          <a:p>
            <a:pPr algn="just"/>
            <a:endParaRPr lang="es-ES_tradnl" sz="2000" dirty="0" smtClean="0"/>
          </a:p>
          <a:p>
            <a:pPr algn="just"/>
            <a:r>
              <a:rPr lang="es-ES_tradnl" sz="2000" b="1" dirty="0" smtClean="0"/>
              <a:t>Objetivo:</a:t>
            </a:r>
            <a:r>
              <a:rPr lang="es-ES_tradnl" sz="2000" dirty="0" smtClean="0"/>
              <a:t> caracterizar la sensibilidad al </a:t>
            </a:r>
            <a:r>
              <a:rPr lang="es-ES_tradnl" sz="2000" dirty="0" err="1" smtClean="0"/>
              <a:t>fotoperíodo</a:t>
            </a:r>
            <a:r>
              <a:rPr lang="es-ES_tradnl" sz="2000" dirty="0" smtClean="0"/>
              <a:t> en cuatro híbridos de maíz ampliamente difundidos en la región pampeana.</a:t>
            </a:r>
            <a:endParaRPr lang="es-ES_tradnl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54667" y="1461485"/>
            <a:ext cx="1137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Respuesta al </a:t>
            </a:r>
            <a:r>
              <a:rPr lang="es-ES_tradnl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fotoperíodo</a:t>
            </a: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la duración de la fase Emergencia – Iniciación de la Panoja y el número de hojas totales en cuatro híbridos de maíz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84635" y="2486349"/>
            <a:ext cx="107149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D.H. Rotili</a:t>
            </a:r>
            <a:r>
              <a:rPr lang="es-ES_tradnl" sz="2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es-ES_tradnl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*; de </a:t>
            </a:r>
            <a:r>
              <a:rPr lang="es-ES_tradnl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Tezanos</a:t>
            </a:r>
            <a:r>
              <a:rPr lang="es-ES_tradnl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Pinto, S.</a:t>
            </a:r>
            <a:r>
              <a:rPr lang="es-ES_tradnl" sz="2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Parco, M.</a:t>
            </a:r>
            <a:r>
              <a:rPr lang="es-ES_tradnl" sz="2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es-ES_tradnl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Maddonni, G.A.</a:t>
            </a:r>
            <a:r>
              <a:rPr lang="es-ES_tradnl" sz="2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84635" y="3484686"/>
            <a:ext cx="4630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*rotili@agro.uba.ar</a:t>
            </a:r>
            <a:endParaRPr lang="es-ES_tradnl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00146" y="3024953"/>
            <a:ext cx="104453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Cátedra de Cerealicultura, FAUBA; </a:t>
            </a:r>
            <a:r>
              <a:rPr lang="es-ES" sz="25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E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IFEVA, FAUBA-Conicet</a:t>
            </a:r>
            <a:endParaRPr lang="es-ES_tradnl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639925"/>
              </p:ext>
            </p:extLst>
          </p:nvPr>
        </p:nvGraphicFramePr>
        <p:xfrm>
          <a:off x="7611412" y="5542568"/>
          <a:ext cx="5111871" cy="3554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rism 6" r:id="rId7" imgW="3814557" imgH="2652895" progId="Prism6.Document">
                  <p:embed/>
                </p:oleObj>
              </mc:Choice>
              <mc:Fallback>
                <p:oleObj name="Prism 6" r:id="rId7" imgW="3814557" imgH="265289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1412" y="5542568"/>
                        <a:ext cx="5111871" cy="3554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uadroTexto 30"/>
          <p:cNvSpPr txBox="1"/>
          <p:nvPr/>
        </p:nvSpPr>
        <p:spPr>
          <a:xfrm>
            <a:off x="7444840" y="9548232"/>
            <a:ext cx="531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b="1" dirty="0" smtClean="0"/>
              <a:t>Tabla 1. </a:t>
            </a:r>
            <a:r>
              <a:rPr lang="es-ES_tradnl" sz="1800" dirty="0" smtClean="0"/>
              <a:t>Sensibilidad al </a:t>
            </a:r>
            <a:r>
              <a:rPr lang="es-ES_tradnl" sz="1800" dirty="0" err="1" smtClean="0"/>
              <a:t>fotoperíodo</a:t>
            </a:r>
            <a:r>
              <a:rPr lang="es-ES_tradnl" sz="1800" dirty="0" smtClean="0"/>
              <a:t> (ºCd hora</a:t>
            </a:r>
            <a:r>
              <a:rPr lang="es-ES_tradnl" sz="1800" baseline="30000" dirty="0" smtClean="0"/>
              <a:t>-1</a:t>
            </a:r>
            <a:r>
              <a:rPr lang="es-ES_tradnl" sz="1800" dirty="0" smtClean="0"/>
              <a:t>) y nº de hojas totales en siembra de </a:t>
            </a:r>
            <a:r>
              <a:rPr lang="es-ES_tradnl" sz="1800" dirty="0" smtClean="0"/>
              <a:t>septiembre/octubre </a:t>
            </a:r>
            <a:r>
              <a:rPr lang="es-ES_tradnl" sz="1800" dirty="0" smtClean="0"/>
              <a:t>y noviembre en el Norte de Bs. As. en cuatro híbridos de maíz.</a:t>
            </a:r>
            <a:endParaRPr lang="es-ES_tradnl" sz="1800" dirty="0"/>
          </a:p>
        </p:txBody>
      </p:sp>
      <p:sp>
        <p:nvSpPr>
          <p:cNvPr id="45" name="Rectangle 44"/>
          <p:cNvSpPr/>
          <p:nvPr/>
        </p:nvSpPr>
        <p:spPr>
          <a:xfrm flipV="1">
            <a:off x="11397386" y="8140019"/>
            <a:ext cx="221203" cy="1216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9918165" y="8135883"/>
            <a:ext cx="221203" cy="12166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adroTexto 30"/>
          <p:cNvSpPr txBox="1"/>
          <p:nvPr/>
        </p:nvSpPr>
        <p:spPr>
          <a:xfrm>
            <a:off x="7356802" y="8905580"/>
            <a:ext cx="541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Las barras indican los </a:t>
            </a:r>
            <a:r>
              <a:rPr lang="es-ES_tradnl" sz="1600" dirty="0" err="1" smtClean="0"/>
              <a:t>fotoperíodos</a:t>
            </a:r>
            <a:r>
              <a:rPr lang="es-ES_tradnl" sz="1600" dirty="0" smtClean="0"/>
              <a:t> de la última semana de septiembre (negro) y noviembre (gris) en el Norte de Bs. As.</a:t>
            </a:r>
            <a:endParaRPr lang="es-ES_tradnl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069" y="10803687"/>
            <a:ext cx="4854608" cy="16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679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Prism 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Diego Hernán Rotili</cp:lastModifiedBy>
  <cp:revision>37</cp:revision>
  <dcterms:created xsi:type="dcterms:W3CDTF">2017-09-01T21:50:38Z</dcterms:created>
  <dcterms:modified xsi:type="dcterms:W3CDTF">2017-09-08T15:43:06Z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515606552</vt:i4>
  </property>
  <property fmtid="{D5CDD505-2E9C-101B-9397-08002B2CF9AE}" pid="3" name="_NewReviewCycle">
    <vt:lpwstr/>
  </property>
  <property fmtid="{D5CDD505-2E9C-101B-9397-08002B2CF9AE}" pid="4" name="_EmailSubject">
    <vt:lpwstr>Agenda III Congreso de Maiz Tardío</vt:lpwstr>
  </property>
  <property fmtid="{D5CDD505-2E9C-101B-9397-08002B2CF9AE}" pid="5" name="_AuthorEmail">
    <vt:lpwstr>SUhart@dow.com</vt:lpwstr>
  </property>
  <property fmtid="{D5CDD505-2E9C-101B-9397-08002B2CF9AE}" pid="6" name="_AuthorEmailDisplayName">
    <vt:lpwstr>Uhart, Sergio (S)</vt:lpwstr>
  </property>
</Properties>
</file>