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3679488" cy="24382413"/>
  <p:notesSz cx="6858000" cy="9144000"/>
  <p:defaultTextStyle>
    <a:defPPr>
      <a:defRPr lang="en-US"/>
    </a:defPPr>
    <a:lvl1pPr marL="0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1pPr>
    <a:lvl2pPr marL="1217981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2pPr>
    <a:lvl3pPr marL="243596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3pPr>
    <a:lvl4pPr marL="3653942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4pPr>
    <a:lvl5pPr marL="4871923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5pPr>
    <a:lvl6pPr marL="6089904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6pPr>
    <a:lvl7pPr marL="7307885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7pPr>
    <a:lvl8pPr marL="852586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8pPr>
    <a:lvl9pPr marL="9743846" algn="l" defTabSz="1217981" rtl="0" eaLnBrk="1" latinLnBrk="0" hangingPunct="1">
      <a:defRPr sz="4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0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30" d="100"/>
          <a:sy n="30" d="100"/>
        </p:scale>
        <p:origin x="2322" y="54"/>
      </p:cViewPr>
      <p:guideLst>
        <p:guide orient="horz" pos="7680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962" y="7574355"/>
            <a:ext cx="11627565" cy="5226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923" y="13816701"/>
            <a:ext cx="9575642" cy="6231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7629" y="733729"/>
            <a:ext cx="3077885" cy="156002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974" y="733729"/>
            <a:ext cx="9005663" cy="156002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1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85" y="15667963"/>
            <a:ext cx="11627565" cy="48426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585" y="10334308"/>
            <a:ext cx="11627565" cy="53336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974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740" y="4266924"/>
            <a:ext cx="6041774" cy="120670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4" y="5457825"/>
            <a:ext cx="6044150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974" y="7732384"/>
            <a:ext cx="6044150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8992" y="5457825"/>
            <a:ext cx="6046524" cy="22745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8992" y="7732384"/>
            <a:ext cx="6046524" cy="140481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4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77" y="970779"/>
            <a:ext cx="4500457" cy="41314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00" y="970786"/>
            <a:ext cx="7647214" cy="208097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977" y="5102253"/>
            <a:ext cx="4500457" cy="166782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3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275" y="17067689"/>
            <a:ext cx="8207693" cy="20149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1275" y="2178612"/>
            <a:ext cx="8207693" cy="146294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1275" y="19082626"/>
            <a:ext cx="8207693" cy="2861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975" y="976429"/>
            <a:ext cx="12311539" cy="4063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975" y="5689235"/>
            <a:ext cx="12311539" cy="1609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974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432D-1FCE-FE46-A0FB-77409266DB1A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3825" y="22598887"/>
            <a:ext cx="4331838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03633" y="22598887"/>
            <a:ext cx="3191881" cy="129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D938-4361-7C49-9007-457FFC455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6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s-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17845" y="15352960"/>
            <a:ext cx="17317209" cy="8999009"/>
          </a:xfrm>
          <a:prstGeom prst="rect">
            <a:avLst/>
          </a:prstGeom>
          <a:scene3d>
            <a:camera prst="orthographicFront">
              <a:rot lat="0" lon="21299992" rev="0"/>
            </a:camera>
            <a:lightRig rig="threePt" dir="t"/>
          </a:scene3d>
        </p:spPr>
      </p:pic>
      <p:pic>
        <p:nvPicPr>
          <p:cNvPr id="5" name="Picture 4" descr="templates-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-204474"/>
            <a:ext cx="5217668" cy="2610667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8508687" y="4051760"/>
            <a:ext cx="3393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RESULTADOS &lt; 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2242176" y="12975538"/>
            <a:ext cx="370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&gt; METODOLOG</a:t>
            </a:r>
            <a:r>
              <a:rPr lang="es-ES" sz="2800" dirty="0" smtClean="0">
                <a:solidFill>
                  <a:schemeClr val="bg1"/>
                </a:solidFill>
                <a:latin typeface="Arial"/>
                <a:cs typeface="Arial"/>
              </a:rPr>
              <a:t>ÍA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8266797" y="12962838"/>
            <a:ext cx="3673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Arial"/>
                <a:cs typeface="Arial"/>
              </a:rPr>
              <a:t>&gt; CONCLUSIONES &lt;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10172" y="-3348789"/>
            <a:ext cx="6301819" cy="9265291"/>
          </a:xfrm>
          <a:prstGeom prst="rect">
            <a:avLst/>
          </a:prstGeom>
        </p:spPr>
      </p:pic>
      <p:sp>
        <p:nvSpPr>
          <p:cNvPr id="27" name="Triángulo 26"/>
          <p:cNvSpPr/>
          <p:nvPr/>
        </p:nvSpPr>
        <p:spPr>
          <a:xfrm rot="5400000">
            <a:off x="252518" y="22391176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000"/>
          </a:p>
        </p:txBody>
      </p:sp>
      <p:sp>
        <p:nvSpPr>
          <p:cNvPr id="28" name="Triángulo 27"/>
          <p:cNvSpPr/>
          <p:nvPr/>
        </p:nvSpPr>
        <p:spPr>
          <a:xfrm rot="5400000">
            <a:off x="882410" y="22391177"/>
            <a:ext cx="434518" cy="374585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4000"/>
          </a:p>
        </p:txBody>
      </p:sp>
      <p:sp>
        <p:nvSpPr>
          <p:cNvPr id="31" name="CuadroTexto 30"/>
          <p:cNvSpPr txBox="1"/>
          <p:nvPr/>
        </p:nvSpPr>
        <p:spPr>
          <a:xfrm>
            <a:off x="7416800" y="5009690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2" name="CuadroTexto 31"/>
          <p:cNvSpPr txBox="1"/>
          <p:nvPr/>
        </p:nvSpPr>
        <p:spPr>
          <a:xfrm>
            <a:off x="7416800" y="140933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33" name="CuadroTexto 32"/>
          <p:cNvSpPr txBox="1"/>
          <p:nvPr/>
        </p:nvSpPr>
        <p:spPr>
          <a:xfrm>
            <a:off x="1354667" y="13445618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68" y="22289108"/>
            <a:ext cx="4827677" cy="713262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373809" y="5009690"/>
            <a:ext cx="5317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3200"/>
          </a:p>
        </p:txBody>
      </p:sp>
      <p:sp>
        <p:nvSpPr>
          <p:cNvPr id="2" name="CuadroTexto 1"/>
          <p:cNvSpPr txBox="1"/>
          <p:nvPr/>
        </p:nvSpPr>
        <p:spPr>
          <a:xfrm>
            <a:off x="21234" y="2116744"/>
            <a:ext cx="12688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Manejo de Resistencia </a:t>
            </a:r>
            <a:r>
              <a:rPr lang="es-AR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de Insectos a proteínas </a:t>
            </a:r>
            <a:r>
              <a:rPr lang="es-AR" sz="3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Bt</a:t>
            </a:r>
            <a:endParaRPr lang="es-ES_tradnl" sz="38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85927" y="2785712"/>
            <a:ext cx="8399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Signorini</a:t>
            </a:r>
            <a:r>
              <a:rPr lang="es-AR" sz="2400" baseline="30000" dirty="0" smtClean="0"/>
              <a:t>1</a:t>
            </a:r>
            <a:r>
              <a:rPr lang="es-AR" sz="2400" dirty="0" smtClean="0"/>
              <a:t>, Ana Ma </a:t>
            </a:r>
            <a:r>
              <a:rPr lang="es-AR" sz="2400" dirty="0"/>
              <a:t>y </a:t>
            </a:r>
            <a:r>
              <a:rPr lang="es-AR" sz="2400" dirty="0" smtClean="0"/>
              <a:t>Malacarne</a:t>
            </a:r>
            <a:r>
              <a:rPr lang="es-AR" sz="2400" baseline="30000" dirty="0"/>
              <a:t>2</a:t>
            </a:r>
            <a:r>
              <a:rPr lang="es-AR" sz="2400" dirty="0" smtClean="0"/>
              <a:t>, </a:t>
            </a:r>
            <a:r>
              <a:rPr lang="es-AR" sz="2400" dirty="0"/>
              <a:t>Fabiana</a:t>
            </a:r>
            <a:endParaRPr lang="es-ES_tradnl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50821" y="3329226"/>
            <a:ext cx="1215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1</a:t>
            </a:r>
            <a:r>
              <a:rPr lang="en-US" sz="2000" dirty="0"/>
              <a:t> Stewardship Specialist, Dow </a:t>
            </a:r>
            <a:r>
              <a:rPr lang="en-US" sz="2000" dirty="0" err="1" smtClean="0"/>
              <a:t>AgroSciences</a:t>
            </a:r>
            <a:r>
              <a:rPr lang="en-US" sz="2000" dirty="0" smtClean="0"/>
              <a:t> (AMSignorini@dow.com)</a:t>
            </a:r>
            <a:endParaRPr lang="en-US" sz="2000" dirty="0"/>
          </a:p>
          <a:p>
            <a:r>
              <a:rPr lang="es-AR" sz="2000" baseline="30000" dirty="0"/>
              <a:t>2</a:t>
            </a:r>
            <a:r>
              <a:rPr lang="es-AR" sz="2000" dirty="0"/>
              <a:t> Gerente Biotecnología, Asociación Semilleros </a:t>
            </a:r>
            <a:r>
              <a:rPr lang="es-AR" sz="2000" dirty="0" smtClean="0"/>
              <a:t>Argentinos</a:t>
            </a:r>
            <a:endParaRPr lang="es-AR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150820" y="4380422"/>
            <a:ext cx="13528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000" b="1" dirty="0">
                <a:latin typeface="Bookman Old Style" panose="02050604050505020204" pitchFamily="18" charset="0"/>
              </a:rPr>
              <a:t>¿Qué </a:t>
            </a:r>
            <a:r>
              <a:rPr lang="es-AR" sz="3000" b="1" dirty="0" smtClean="0">
                <a:latin typeface="Bookman Old Style" panose="02050604050505020204" pitchFamily="18" charset="0"/>
              </a:rPr>
              <a:t>son los </a:t>
            </a:r>
            <a:r>
              <a:rPr lang="es-AR" sz="3000" b="1" dirty="0">
                <a:latin typeface="Bookman Old Style" panose="02050604050505020204" pitchFamily="18" charset="0"/>
              </a:rPr>
              <a:t>programa de Manejo de Resistencia </a:t>
            </a:r>
            <a:r>
              <a:rPr lang="es-AR" sz="3000" b="1" dirty="0" smtClean="0">
                <a:latin typeface="Bookman Old Style" panose="02050604050505020204" pitchFamily="18" charset="0"/>
              </a:rPr>
              <a:t>de </a:t>
            </a:r>
            <a:r>
              <a:rPr lang="es-AR" sz="3000" b="1" dirty="0">
                <a:latin typeface="Bookman Old Style" panose="02050604050505020204" pitchFamily="18" charset="0"/>
              </a:rPr>
              <a:t>Insectos (MRI</a:t>
            </a:r>
            <a:r>
              <a:rPr lang="es-AR" sz="3000" b="1" dirty="0" smtClean="0">
                <a:latin typeface="Bookman Old Style" panose="02050604050505020204" pitchFamily="18" charset="0"/>
              </a:rPr>
              <a:t>)?</a:t>
            </a:r>
            <a:endParaRPr lang="es-AR" sz="3000" b="1" dirty="0"/>
          </a:p>
          <a:p>
            <a:pPr algn="just"/>
            <a:r>
              <a:rPr lang="es-AR" sz="3000" dirty="0"/>
              <a:t>Son </a:t>
            </a:r>
            <a:r>
              <a:rPr lang="es-AR" sz="3000" dirty="0" smtClean="0"/>
              <a:t>programas que tienen como objetivo retrasar </a:t>
            </a:r>
            <a:r>
              <a:rPr lang="es-AR" sz="3000" dirty="0"/>
              <a:t>la evolución y selección de resistencia de insectos a las tecnologías </a:t>
            </a:r>
            <a:r>
              <a:rPr lang="es-AR" sz="3000" dirty="0" err="1"/>
              <a:t>Bt</a:t>
            </a:r>
            <a:r>
              <a:rPr lang="es-AR" sz="3000" dirty="0"/>
              <a:t> o a cualquier otra práctica de control.</a:t>
            </a:r>
            <a:endParaRPr lang="es-AR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08687" y="7452467"/>
            <a:ext cx="5014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/>
              <a:t>Proteínas </a:t>
            </a:r>
            <a:r>
              <a:rPr lang="es-AR" sz="2800" b="1" dirty="0" err="1"/>
              <a:t>Bt</a:t>
            </a:r>
            <a:r>
              <a:rPr lang="es-AR" sz="2800" b="1" dirty="0"/>
              <a:t>: </a:t>
            </a:r>
            <a:r>
              <a:rPr lang="es-AR" sz="2800" dirty="0"/>
              <a:t>son altamente específicas para lepidópteros y coleópteros. Se activan en el intestino de los insectos, uniéndose a receptores específicos (no afectan a </a:t>
            </a:r>
            <a:r>
              <a:rPr lang="es-AR" sz="2800" dirty="0" smtClean="0"/>
              <a:t>organismo </a:t>
            </a:r>
            <a:r>
              <a:rPr lang="es-AR" sz="2800" dirty="0"/>
              <a:t>no </a:t>
            </a:r>
            <a:r>
              <a:rPr lang="es-AR" sz="2800" dirty="0" smtClean="0"/>
              <a:t>blanco)</a:t>
            </a:r>
            <a:endParaRPr lang="es-AR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9236" y="9792949"/>
            <a:ext cx="8237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/>
              <a:t>Es importante considerar la elección correcta del híbrido, tomando en cuenta fecha de siembra, localidad y plagas principales.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236" y="11461636"/>
            <a:ext cx="5115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Refugio: </a:t>
            </a:r>
            <a:r>
              <a:rPr lang="es-AR" sz="2800" dirty="0" smtClean="0"/>
              <a:t>10</a:t>
            </a:r>
            <a:r>
              <a:rPr lang="es-AR" sz="2800" dirty="0"/>
              <a:t>% del lote sembrado con un híbrido no </a:t>
            </a:r>
            <a:r>
              <a:rPr lang="es-AR" sz="2800" dirty="0" err="1"/>
              <a:t>Bt</a:t>
            </a:r>
            <a:r>
              <a:rPr lang="es-AR" sz="2800" dirty="0"/>
              <a:t> de similar ciclo, en la misma fecha y con el mismo manejo agronómico. </a:t>
            </a:r>
            <a:endParaRPr lang="es-AR" sz="28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61892" y="14857719"/>
            <a:ext cx="13494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 smtClean="0"/>
              <a:t>Manejo </a:t>
            </a:r>
            <a:r>
              <a:rPr lang="es-AR" sz="2800" dirty="0"/>
              <a:t>adecuado del </a:t>
            </a:r>
            <a:r>
              <a:rPr lang="es-AR" sz="2800" dirty="0" smtClean="0"/>
              <a:t>refugio: </a:t>
            </a:r>
            <a:r>
              <a:rPr lang="es-AR" sz="2800" dirty="0"/>
              <a:t>monitoreo cada 7 días </a:t>
            </a:r>
            <a:r>
              <a:rPr lang="es-AR" sz="2800" dirty="0" smtClean="0"/>
              <a:t>y </a:t>
            </a:r>
            <a:r>
              <a:rPr lang="es-AR" sz="2800" dirty="0"/>
              <a:t>control de Cogollero cuando se observen 20% de plantas con daño Davis 3. </a:t>
            </a:r>
            <a:r>
              <a:rPr lang="es-AR" sz="2800" dirty="0" smtClean="0"/>
              <a:t>No </a:t>
            </a:r>
            <a:r>
              <a:rPr lang="es-AR" sz="2800" dirty="0"/>
              <a:t>deben realizarse más de dos aplicaciones antes de V6 con insecticidas no residuales. </a:t>
            </a:r>
            <a:endParaRPr lang="es-AR" sz="2800" dirty="0" smtClean="0"/>
          </a:p>
          <a:p>
            <a:pPr algn="just"/>
            <a:r>
              <a:rPr lang="es-AR" sz="2800" dirty="0" smtClean="0"/>
              <a:t>Para </a:t>
            </a:r>
            <a:r>
              <a:rPr lang="es-AR" sz="2800" dirty="0"/>
              <a:t>barrenador del tallo no aplicar insecticidas.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508688" y="16007238"/>
            <a:ext cx="5014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BPA: </a:t>
            </a:r>
            <a:r>
              <a:rPr lang="es-AR" sz="2800" dirty="0"/>
              <a:t>rotación de cultivos, buen control de malezas y tratamiento de rastrojos, buena implantación del cultivo, monitoreo periódico de plagas tanto en la porción de lote </a:t>
            </a:r>
            <a:r>
              <a:rPr lang="es-AR" sz="2800" dirty="0" err="1"/>
              <a:t>Bt</a:t>
            </a:r>
            <a:r>
              <a:rPr lang="es-AR" sz="2800" dirty="0"/>
              <a:t> como en el refugio y control de la plaga cuando se alcancen los umbrales recomendados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0821" y="19357104"/>
            <a:ext cx="13494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800" dirty="0"/>
              <a:t>El monitoreo se debe realizar durante todo el ciclo, </a:t>
            </a:r>
            <a:endParaRPr lang="es-AR" sz="2800" dirty="0" smtClean="0"/>
          </a:p>
          <a:p>
            <a:pPr algn="just"/>
            <a:r>
              <a:rPr lang="es-AR" sz="2800" dirty="0" smtClean="0"/>
              <a:t>en </a:t>
            </a:r>
            <a:r>
              <a:rPr lang="es-AR" sz="2800" dirty="0"/>
              <a:t>la porción </a:t>
            </a:r>
            <a:r>
              <a:rPr lang="es-AR" sz="2800" dirty="0" err="1"/>
              <a:t>Bt</a:t>
            </a:r>
            <a:r>
              <a:rPr lang="es-AR" sz="2800" dirty="0"/>
              <a:t> y el refugio de manera </a:t>
            </a:r>
            <a:r>
              <a:rPr lang="es-AR" sz="2800" dirty="0" smtClean="0"/>
              <a:t>independiente </a:t>
            </a:r>
            <a:r>
              <a:rPr lang="es-AR" sz="2800" dirty="0"/>
              <a:t>y </a:t>
            </a:r>
            <a:endParaRPr lang="es-AR" sz="2800" dirty="0" smtClean="0"/>
          </a:p>
          <a:p>
            <a:pPr algn="just"/>
            <a:r>
              <a:rPr lang="es-AR" sz="2800" dirty="0" smtClean="0"/>
              <a:t>cada </a:t>
            </a:r>
            <a:r>
              <a:rPr lang="es-AR" sz="2800" dirty="0"/>
              <a:t>7 días. </a:t>
            </a:r>
            <a:r>
              <a:rPr lang="es-AR" sz="2800" dirty="0" smtClean="0"/>
              <a:t>Si </a:t>
            </a:r>
            <a:r>
              <a:rPr lang="es-AR" sz="2800" dirty="0"/>
              <a:t>en la porción </a:t>
            </a:r>
            <a:r>
              <a:rPr lang="es-AR" sz="2800" dirty="0" err="1"/>
              <a:t>Bt</a:t>
            </a:r>
            <a:r>
              <a:rPr lang="es-AR" sz="2800" dirty="0"/>
              <a:t> hay 10-20% de plantas dañadas por cogollero en grado Davis 3, consultar con un agrónomo para una aplicación de insecticida residual. </a:t>
            </a:r>
            <a:endParaRPr lang="es-AR" sz="2800" dirty="0" smtClean="0"/>
          </a:p>
          <a:p>
            <a:pPr algn="just"/>
            <a:r>
              <a:rPr lang="es-AR" sz="2800" dirty="0" smtClean="0"/>
              <a:t>En </a:t>
            </a:r>
            <a:r>
              <a:rPr lang="es-AR" sz="2800" dirty="0"/>
              <a:t>caso de daño por barrenador del tallo, se recomienda comunicarse con el proveedor de la tecnología.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0821" y="6497338"/>
            <a:ext cx="133725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000" dirty="0"/>
              <a:t>El </a:t>
            </a:r>
            <a:r>
              <a:rPr lang="es-AR" sz="3000" b="1" dirty="0"/>
              <a:t>sistema maíz </a:t>
            </a:r>
            <a:r>
              <a:rPr lang="es-AR" sz="3000" b="1" dirty="0" err="1"/>
              <a:t>Bt</a:t>
            </a:r>
            <a:r>
              <a:rPr lang="es-AR" sz="3000" b="1" dirty="0"/>
              <a:t> + Refugio + BPA </a:t>
            </a:r>
            <a:r>
              <a:rPr lang="es-AR" sz="3000" dirty="0"/>
              <a:t>permite la sustentabilidad </a:t>
            </a:r>
            <a:endParaRPr lang="es-AR" sz="3000" dirty="0" smtClean="0"/>
          </a:p>
          <a:p>
            <a:pPr algn="ctr"/>
            <a:r>
              <a:rPr lang="es-AR" sz="3000" dirty="0" smtClean="0"/>
              <a:t>del </a:t>
            </a:r>
            <a:r>
              <a:rPr lang="es-AR" sz="3000" dirty="0"/>
              <a:t>cultivo en el tiempo.</a:t>
            </a:r>
          </a:p>
        </p:txBody>
      </p:sp>
      <p:sp>
        <p:nvSpPr>
          <p:cNvPr id="48" name="28 CuadroTexto"/>
          <p:cNvSpPr txBox="1"/>
          <p:nvPr/>
        </p:nvSpPr>
        <p:spPr>
          <a:xfrm>
            <a:off x="10900214" y="22506895"/>
            <a:ext cx="2623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irac-argentina.org </a:t>
            </a:r>
            <a:endParaRPr lang="es-AR" sz="2400" dirty="0"/>
          </a:p>
        </p:txBody>
      </p:sp>
      <p:sp>
        <p:nvSpPr>
          <p:cNvPr id="3" name="Rectangle 2"/>
          <p:cNvSpPr/>
          <p:nvPr/>
        </p:nvSpPr>
        <p:spPr>
          <a:xfrm>
            <a:off x="9838002" y="3878876"/>
            <a:ext cx="3193951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190" dirty="0"/>
              <a:t>www.programamri.com.ar</a:t>
            </a:r>
            <a:endParaRPr lang="es-AR" sz="219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42" y="2836251"/>
            <a:ext cx="2258401" cy="1024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t="8329" r="3093"/>
          <a:stretch/>
        </p:blipFill>
        <p:spPr>
          <a:xfrm>
            <a:off x="41898" y="16901405"/>
            <a:ext cx="8510400" cy="22494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" y="7607390"/>
            <a:ext cx="8509009" cy="22337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r="3281" b="3894"/>
          <a:stretch/>
        </p:blipFill>
        <p:spPr>
          <a:xfrm>
            <a:off x="5145025" y="10858707"/>
            <a:ext cx="8510400" cy="22803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70230" y="21839000"/>
            <a:ext cx="1849762" cy="7788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893" y="13407055"/>
            <a:ext cx="134940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dirty="0" smtClean="0"/>
              <a:t>Permite disminuir la presión de selección de resistencia de insectos a las proteínas </a:t>
            </a:r>
            <a:r>
              <a:rPr lang="es-AR" sz="2800" dirty="0" err="1" smtClean="0"/>
              <a:t>Bt</a:t>
            </a:r>
            <a:r>
              <a:rPr lang="es-AR" sz="2800" dirty="0" smtClean="0"/>
              <a:t> al proveer insectos susceptibles para aparearse con los posibles resistentes que pudieron quedar en la porción </a:t>
            </a:r>
            <a:r>
              <a:rPr lang="es-AR" sz="2800" dirty="0" err="1" smtClean="0"/>
              <a:t>Bt</a:t>
            </a:r>
            <a:r>
              <a:rPr lang="es-AR" sz="2800" dirty="0" smtClean="0"/>
              <a:t> del lote.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7164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383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Ana Signorini</cp:lastModifiedBy>
  <cp:revision>27</cp:revision>
  <dcterms:created xsi:type="dcterms:W3CDTF">2017-09-01T21:50:38Z</dcterms:created>
  <dcterms:modified xsi:type="dcterms:W3CDTF">2017-09-13T16:51:45Z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1782002083</vt:i4>
  </property>
  <property fmtid="{D5CDD505-2E9C-101B-9397-08002B2CF9AE}" pid="3" name="_NewReviewCycle">
    <vt:lpwstr/>
  </property>
  <property fmtid="{D5CDD505-2E9C-101B-9397-08002B2CF9AE}" pid="4" name="_EmailSubject">
    <vt:lpwstr>posters</vt:lpwstr>
  </property>
  <property fmtid="{D5CDD505-2E9C-101B-9397-08002B2CF9AE}" pid="5" name="_AuthorEmail">
    <vt:lpwstr>AMSignorini@dow.com</vt:lpwstr>
  </property>
  <property fmtid="{D5CDD505-2E9C-101B-9397-08002B2CF9AE}" pid="6" name="_AuthorEmailDisplayName">
    <vt:lpwstr>Signorini, Ana (AM)</vt:lpwstr>
  </property>
  <property fmtid="{D5CDD505-2E9C-101B-9397-08002B2CF9AE}" pid="7" name="_PreviousAdHocReviewCycleID">
    <vt:i4>515606552</vt:i4>
  </property>
</Properties>
</file>