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3679488" cy="24382413"/>
  <p:notesSz cx="6858000" cy="9144000"/>
  <p:defaultTextStyle>
    <a:defPPr>
      <a:defRPr lang="en-US"/>
    </a:defPPr>
    <a:lvl1pPr marL="0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1pPr>
    <a:lvl2pPr marL="1217981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2pPr>
    <a:lvl3pPr marL="243596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3pPr>
    <a:lvl4pPr marL="365394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4pPr>
    <a:lvl5pPr marL="4871923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5pPr>
    <a:lvl6pPr marL="6089904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6pPr>
    <a:lvl7pPr marL="7307885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7pPr>
    <a:lvl8pPr marL="852586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8pPr>
    <a:lvl9pPr marL="974384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0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48" d="100"/>
          <a:sy n="48" d="100"/>
        </p:scale>
        <p:origin x="1920" y="162"/>
      </p:cViewPr>
      <p:guideLst>
        <p:guide orient="horz" pos="7680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5C6C9-35E7-42FB-8242-72CADA18DCA3}" type="datetimeFigureOut">
              <a:rPr lang="es-AR" smtClean="0"/>
              <a:t>12/09/2017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1143000"/>
            <a:ext cx="1730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2EFB0-5296-4E91-A6C9-DAE122E6C52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427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EFB0-5296-4E91-A6C9-DAE122E6C52E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38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2" y="7574355"/>
            <a:ext cx="11627565" cy="5226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923" y="13816701"/>
            <a:ext cx="9575642" cy="62310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7629" y="733729"/>
            <a:ext cx="3077885" cy="156002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974" y="733729"/>
            <a:ext cx="9005663" cy="156002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85" y="15667963"/>
            <a:ext cx="11627565" cy="48426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585" y="10334308"/>
            <a:ext cx="11627565" cy="53336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974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740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4" y="5457825"/>
            <a:ext cx="6044150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974" y="7732384"/>
            <a:ext cx="6044150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8992" y="5457825"/>
            <a:ext cx="6046524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8992" y="7732384"/>
            <a:ext cx="6046524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7" y="970779"/>
            <a:ext cx="4500457" cy="4131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00" y="970786"/>
            <a:ext cx="7647214" cy="208097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77" y="5102253"/>
            <a:ext cx="4500457" cy="166782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275" y="17067689"/>
            <a:ext cx="8207693" cy="2014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1275" y="2178612"/>
            <a:ext cx="8207693" cy="146294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1275" y="19082626"/>
            <a:ext cx="8207693" cy="28615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5" y="5689235"/>
            <a:ext cx="12311539" cy="16091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974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432D-1FCE-FE46-A0FB-77409266DB1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825" y="22598887"/>
            <a:ext cx="4331838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03633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105786" y="4306957"/>
            <a:ext cx="5754282" cy="8115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 descr="templates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17845" y="15383404"/>
            <a:ext cx="17317209" cy="8999009"/>
          </a:xfrm>
          <a:prstGeom prst="rect">
            <a:avLst/>
          </a:prstGeom>
          <a:scene3d>
            <a:camera prst="orthographicFront">
              <a:rot lat="0" lon="21299992" rev="0"/>
            </a:camera>
            <a:lightRig rig="threePt" dir="t"/>
          </a:scene3d>
        </p:spPr>
      </p:pic>
      <p:pic>
        <p:nvPicPr>
          <p:cNvPr id="5" name="Picture 4" descr="templates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8" y="-204474"/>
            <a:ext cx="5217668" cy="26106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95723" y="3975788"/>
            <a:ext cx="3774409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2210124" y="4064464"/>
            <a:ext cx="375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INTRODUCCIÓN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87609" y="4306957"/>
            <a:ext cx="5754282" cy="12041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8429918" y="3963084"/>
            <a:ext cx="3269665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6"/>
          <p:cNvSpPr txBox="1"/>
          <p:nvPr/>
        </p:nvSpPr>
        <p:spPr>
          <a:xfrm>
            <a:off x="8508687" y="4051760"/>
            <a:ext cx="339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RESULTADOS &lt;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105786" y="13240153"/>
            <a:ext cx="5754282" cy="8115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2175236" y="12949287"/>
            <a:ext cx="3615383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TextBox 6"/>
          <p:cNvSpPr txBox="1"/>
          <p:nvPr/>
        </p:nvSpPr>
        <p:spPr>
          <a:xfrm>
            <a:off x="2242176" y="12975538"/>
            <a:ext cx="370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METODOLOG</a:t>
            </a:r>
            <a:r>
              <a:rPr lang="es-ES" sz="2800" dirty="0" smtClean="0">
                <a:solidFill>
                  <a:schemeClr val="bg1"/>
                </a:solidFill>
                <a:latin typeface="Arial"/>
                <a:cs typeface="Arial"/>
              </a:rPr>
              <a:t>ÍA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187609" y="17015292"/>
            <a:ext cx="5754282" cy="4340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8098717" y="16544280"/>
            <a:ext cx="3932067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6"/>
          <p:cNvSpPr txBox="1"/>
          <p:nvPr/>
        </p:nvSpPr>
        <p:spPr>
          <a:xfrm>
            <a:off x="8254271" y="16632956"/>
            <a:ext cx="3673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CONCLUSIONES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410172" y="-3348789"/>
            <a:ext cx="6301819" cy="9265291"/>
          </a:xfrm>
          <a:prstGeom prst="rect">
            <a:avLst/>
          </a:prstGeom>
        </p:spPr>
      </p:pic>
      <p:sp>
        <p:nvSpPr>
          <p:cNvPr id="27" name="Triángulo 26"/>
          <p:cNvSpPr/>
          <p:nvPr/>
        </p:nvSpPr>
        <p:spPr>
          <a:xfrm rot="5400000">
            <a:off x="1137836" y="21861411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Triángulo 27"/>
          <p:cNvSpPr/>
          <p:nvPr/>
        </p:nvSpPr>
        <p:spPr>
          <a:xfrm rot="5400000">
            <a:off x="1767728" y="21861412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/>
          <p:nvPr/>
        </p:nvSpPr>
        <p:spPr>
          <a:xfrm>
            <a:off x="7329341" y="4758449"/>
            <a:ext cx="55245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Los valores de </a:t>
            </a:r>
            <a:r>
              <a:rPr lang="es-ES_tradnl" sz="2000" b="1" dirty="0" err="1"/>
              <a:t>DE</a:t>
            </a:r>
            <a:r>
              <a:rPr lang="es-ES_tradnl" sz="2000" b="1" dirty="0"/>
              <a:t> variaron entre 9.1 y 26.9 cm con rangos </a:t>
            </a:r>
            <a:r>
              <a:rPr lang="es-ES_tradnl" sz="2000" b="1" dirty="0" smtClean="0"/>
              <a:t>de 9.4 a 26.9; 9.1 a 21.3 y 9.4 a 18.2 para DS507PW, DK72-10VT3P y AX7822VT3P, respectivamente. Las pendientes de la relación entre rendimiento en grano y DE fueron 103.4, 85.3 y 101.7 kg ha</a:t>
            </a:r>
            <a:r>
              <a:rPr lang="es-ES_tradnl" sz="2000" b="1" baseline="30000" dirty="0" smtClean="0"/>
              <a:t>-1</a:t>
            </a:r>
            <a:r>
              <a:rPr lang="es-ES_tradnl" sz="2000" b="1" dirty="0" smtClean="0"/>
              <a:t> por cada cm de incremento en el DE </a:t>
            </a:r>
            <a:r>
              <a:rPr lang="es-ES_tradnl" sz="2000" b="1" dirty="0"/>
              <a:t> para DS507PW, DK72-10VT3P y AX7822VT3P, </a:t>
            </a:r>
            <a:r>
              <a:rPr lang="es-ES_tradnl" sz="2000" b="1" dirty="0" smtClean="0"/>
              <a:t>respectivamente (</a:t>
            </a:r>
            <a:r>
              <a:rPr lang="es-ES_tradnl" sz="2000" b="1" dirty="0" err="1" smtClean="0"/>
              <a:t>Fig</a:t>
            </a:r>
            <a:r>
              <a:rPr lang="es-ES_tradnl" sz="2000" b="1" dirty="0" smtClean="0"/>
              <a:t> 1). Estos valores coinciden con los reportados en la bibliografía. El rango de </a:t>
            </a:r>
            <a:r>
              <a:rPr lang="es-ES_tradnl" sz="2000" b="1" dirty="0" err="1" smtClean="0"/>
              <a:t>DE</a:t>
            </a:r>
            <a:r>
              <a:rPr lang="es-ES_tradnl" sz="2000" b="1" dirty="0" smtClean="0"/>
              <a:t> generado no permitió establecer los valores de </a:t>
            </a:r>
            <a:r>
              <a:rPr lang="es-ES_tradnl" sz="2000" b="1" dirty="0" err="1" smtClean="0"/>
              <a:t>DE</a:t>
            </a:r>
            <a:r>
              <a:rPr lang="es-ES_tradnl" sz="2000" b="1" dirty="0" smtClean="0"/>
              <a:t> por debajo de los cuales no se modifica el rendimiento</a:t>
            </a:r>
            <a:endParaRPr lang="es-ES_tradnl" sz="20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7416800" y="14093318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/>
          </a:p>
        </p:txBody>
      </p:sp>
      <p:sp>
        <p:nvSpPr>
          <p:cNvPr id="33" name="CuadroTexto 32"/>
          <p:cNvSpPr txBox="1"/>
          <p:nvPr/>
        </p:nvSpPr>
        <p:spPr>
          <a:xfrm>
            <a:off x="1279510" y="13679960"/>
            <a:ext cx="550540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El ensayo fue conducido en el establecimiento “El Vence” ubicado en la localidad de Las Arrias (30</a:t>
            </a:r>
            <a:r>
              <a:rPr lang="es-ES_tradnl" sz="2000" b="1" baseline="30000" dirty="0" smtClean="0"/>
              <a:t>0</a:t>
            </a:r>
            <a:r>
              <a:rPr lang="es-ES_tradnl" sz="2000" b="1" dirty="0" smtClean="0"/>
              <a:t> 35</a:t>
            </a:r>
            <a:r>
              <a:rPr lang="es-ES_tradnl" sz="2000" b="1" baseline="30000" dirty="0" smtClean="0"/>
              <a:t>´</a:t>
            </a:r>
            <a:r>
              <a:rPr lang="es-ES_tradnl" sz="2000" b="1" dirty="0" smtClean="0"/>
              <a:t> S, 63</a:t>
            </a:r>
            <a:r>
              <a:rPr lang="es-ES_tradnl" sz="2000" b="1" baseline="30000" dirty="0" smtClean="0"/>
              <a:t>0 </a:t>
            </a:r>
            <a:r>
              <a:rPr lang="es-ES_tradnl" sz="2000" b="1" dirty="0" smtClean="0"/>
              <a:t>58´ O, 240 m </a:t>
            </a:r>
            <a:r>
              <a:rPr lang="es-ES_tradnl" sz="2000" b="1" dirty="0" err="1" smtClean="0"/>
              <a:t>asnm</a:t>
            </a:r>
            <a:r>
              <a:rPr lang="es-ES_tradnl" sz="2000" b="1" dirty="0" smtClean="0"/>
              <a:t>).</a:t>
            </a:r>
          </a:p>
          <a:p>
            <a:r>
              <a:rPr lang="es-ES_tradnl" sz="2000" b="1" dirty="0" smtClean="0"/>
              <a:t>Se utilizaron los híbridos DS507PW, Ax7822VT3P y DK72-10 VT3P. La fecha de siembra fue el </a:t>
            </a:r>
            <a:r>
              <a:rPr lang="es-ES_tradnl" sz="2000" b="1" dirty="0" smtClean="0"/>
              <a:t>29/12/2016</a:t>
            </a:r>
            <a:r>
              <a:rPr lang="es-ES_tradnl" sz="2000" b="1" dirty="0" smtClean="0"/>
              <a:t>. La densidad poblacional lograda fue de 58000 </a:t>
            </a:r>
            <a:r>
              <a:rPr lang="es-ES_tradnl" sz="2000" b="1" dirty="0" err="1" smtClean="0"/>
              <a:t>pl</a:t>
            </a:r>
            <a:r>
              <a:rPr lang="es-ES_tradnl" sz="2000" b="1" dirty="0" smtClean="0"/>
              <a:t> ha</a:t>
            </a:r>
            <a:r>
              <a:rPr lang="es-ES_tradnl" sz="2000" b="1" baseline="30000" dirty="0" smtClean="0"/>
              <a:t>-1</a:t>
            </a:r>
            <a:r>
              <a:rPr lang="es-ES_tradnl" sz="2000" b="1" dirty="0" smtClean="0"/>
              <a:t>  Se sembraron franjas de 6 surcos de ancho (a 0,52 m) por 780 m de longitud con </a:t>
            </a:r>
            <a:r>
              <a:rPr lang="es-ES_tradnl" sz="2000" b="1" dirty="0"/>
              <a:t>c</a:t>
            </a:r>
            <a:r>
              <a:rPr lang="es-ES_tradnl" sz="2000" b="1" dirty="0" smtClean="0"/>
              <a:t>ada híbrido procurando generar variaciones en la distribución de plantas en el surco. Dentro de cada franja se identificaron sectores de 4 surcos de ancho por 5 m de longitud donde, a igual densidad poblacional, se registraron diferentes DE. Se marcaron 3 repeticiones para rangos de 0-10, 10-15 y &gt;15 cm de </a:t>
            </a:r>
            <a:r>
              <a:rPr lang="es-ES_tradnl" sz="2000" b="1" dirty="0" err="1" smtClean="0"/>
              <a:t>DE</a:t>
            </a:r>
            <a:r>
              <a:rPr lang="es-ES_tradnl" sz="2000" b="1" dirty="0" smtClean="0"/>
              <a:t>. Las parcelas fueron identificadas en grano pastoso. La cosecha  se realizó manualmente cuando la humedad de los granos llego a 16%, trillando las espigas con una maquina estacionaria. Se midió la humedad de los granos con un </a:t>
            </a:r>
            <a:r>
              <a:rPr lang="es-ES_tradnl" sz="2000" b="1" dirty="0" err="1" smtClean="0"/>
              <a:t>humedímetro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Delver</a:t>
            </a:r>
            <a:r>
              <a:rPr lang="es-ES_tradnl" sz="2000" b="1" dirty="0" smtClean="0"/>
              <a:t>. Se realizo análisis de varianza y de regresión utilizando el programa </a:t>
            </a:r>
            <a:r>
              <a:rPr lang="es-ES_tradnl" sz="2000" b="1" dirty="0" err="1" smtClean="0"/>
              <a:t>Jump</a:t>
            </a:r>
            <a:r>
              <a:rPr lang="es-ES_tradnl" sz="2000" b="1" dirty="0" smtClean="0"/>
              <a:t> </a:t>
            </a:r>
            <a:endParaRPr lang="es-ES_tradnl" sz="2000" b="1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294" y="21689537"/>
            <a:ext cx="4827677" cy="713262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229406" y="4681399"/>
            <a:ext cx="5542979" cy="737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La distribución homogénea de las plantas de maíz en el surco permiten incrementar la tolerancia a estrés (</a:t>
            </a:r>
            <a:r>
              <a:rPr lang="es-ES_tradnl" sz="2000" b="1" dirty="0" err="1" smtClean="0"/>
              <a:t>Tollenaar</a:t>
            </a:r>
            <a:r>
              <a:rPr lang="es-ES_tradnl" sz="2000" b="1" dirty="0" smtClean="0"/>
              <a:t> y </a:t>
            </a:r>
            <a:r>
              <a:rPr lang="es-ES_tradnl" sz="2000" b="1" dirty="0" err="1" smtClean="0"/>
              <a:t>Wu</a:t>
            </a:r>
            <a:r>
              <a:rPr lang="es-ES_tradnl" sz="2000" b="1" dirty="0" smtClean="0"/>
              <a:t>, 1999).</a:t>
            </a:r>
            <a:r>
              <a:rPr lang="es-ES_tradnl" sz="2000" b="1" baseline="30000" dirty="0" smtClean="0"/>
              <a:t> </a:t>
            </a:r>
            <a:r>
              <a:rPr lang="es-ES_tradnl" sz="2000" b="1" dirty="0" smtClean="0"/>
              <a:t>Los resultados sobre efectos de la </a:t>
            </a:r>
            <a:r>
              <a:rPr lang="es-ES_tradnl" sz="2000" b="1" dirty="0" err="1" smtClean="0"/>
              <a:t>desuniformidad</a:t>
            </a:r>
            <a:r>
              <a:rPr lang="es-ES_tradnl" sz="2000" b="1" dirty="0" smtClean="0"/>
              <a:t> espacial sobre el rendimiento en grano de maíz son controversiales. Se informaron caídas de rendimiento a partir de umbrales de 5 y 10 cm de desvío estándar (DE) (Satorre et al, 2004, Gamboa, 2007) que varían entre 60 y 140 kg ha</a:t>
            </a:r>
            <a:r>
              <a:rPr lang="es-ES_tradnl" sz="2000" b="1" baseline="30000" dirty="0" smtClean="0"/>
              <a:t>-1</a:t>
            </a:r>
            <a:r>
              <a:rPr lang="es-ES_tradnl" sz="2000" b="1" dirty="0" smtClean="0"/>
              <a:t> por cm de </a:t>
            </a:r>
            <a:r>
              <a:rPr lang="es-ES_tradnl" sz="2000" b="1" dirty="0" err="1" smtClean="0"/>
              <a:t>DE</a:t>
            </a:r>
            <a:r>
              <a:rPr lang="es-ES_tradnl" sz="2000" b="1" dirty="0" smtClean="0"/>
              <a:t> adicional a los umbrales señalados (</a:t>
            </a:r>
            <a:r>
              <a:rPr lang="es-ES_tradnl" sz="2000" b="1" dirty="0" err="1" smtClean="0"/>
              <a:t>Nielsen</a:t>
            </a:r>
            <a:r>
              <a:rPr lang="es-ES_tradnl" sz="2000" b="1" dirty="0" smtClean="0"/>
              <a:t> 2004, Satorre, 2005, Olmos y Menéndez, 2005),</a:t>
            </a:r>
            <a:r>
              <a:rPr lang="es-ES_tradnl" sz="2000" b="1" baseline="30000" dirty="0" smtClean="0"/>
              <a:t> </a:t>
            </a:r>
            <a:r>
              <a:rPr lang="es-ES_tradnl" sz="2000" b="1" dirty="0" smtClean="0"/>
              <a:t>mientras otros estudios reportaron efectos mínimos o nulos de la </a:t>
            </a:r>
            <a:r>
              <a:rPr lang="es-ES_tradnl" sz="2000" b="1" dirty="0" err="1" smtClean="0"/>
              <a:t>desuniformidad</a:t>
            </a:r>
            <a:r>
              <a:rPr lang="es-ES_tradnl" sz="2000" b="1" dirty="0" smtClean="0"/>
              <a:t> sobre el rendimiento (</a:t>
            </a:r>
            <a:r>
              <a:rPr lang="es-ES_tradnl" sz="2000" b="1" dirty="0" err="1" smtClean="0"/>
              <a:t>Liu</a:t>
            </a:r>
            <a:r>
              <a:rPr lang="es-ES_tradnl" sz="2000" b="1" dirty="0" smtClean="0"/>
              <a:t> </a:t>
            </a:r>
            <a:r>
              <a:rPr lang="es-ES_tradnl" sz="2000" b="1" i="1" dirty="0" smtClean="0"/>
              <a:t>et al</a:t>
            </a:r>
            <a:r>
              <a:rPr lang="es-ES_tradnl" sz="2000" b="1" dirty="0" smtClean="0"/>
              <a:t>, 2004, Valentinuz </a:t>
            </a:r>
            <a:r>
              <a:rPr lang="es-ES_tradnl" sz="2000" b="1" i="1" dirty="0" smtClean="0"/>
              <a:t>et al</a:t>
            </a:r>
            <a:r>
              <a:rPr lang="es-ES_tradnl" sz="2000" b="1" dirty="0" smtClean="0"/>
              <a:t>, 2007)</a:t>
            </a:r>
            <a:r>
              <a:rPr lang="es-ES_tradnl" sz="2000" b="1" baseline="30000" dirty="0" smtClean="0"/>
              <a:t> </a:t>
            </a:r>
            <a:r>
              <a:rPr lang="es-ES_tradnl" sz="2000" b="1" dirty="0" smtClean="0"/>
              <a:t>. Aspectos como genotipo, potencial del ambiente, fecha de siembra, densidad poblacional y arreglo espacial pueden modificar la respuesta del rendimiento en grano a variaciones en la distribución de plantas en el surco (</a:t>
            </a:r>
            <a:r>
              <a:rPr lang="es-ES_tradnl" sz="2000" b="1" dirty="0" err="1" smtClean="0"/>
              <a:t>D´Amico</a:t>
            </a:r>
            <a:r>
              <a:rPr lang="es-ES_tradnl" sz="2000" b="1" dirty="0" smtClean="0"/>
              <a:t> </a:t>
            </a:r>
            <a:r>
              <a:rPr lang="es-ES_tradnl" sz="2000" b="1" i="1" dirty="0" smtClean="0"/>
              <a:t>et al</a:t>
            </a:r>
            <a:r>
              <a:rPr lang="es-ES_tradnl" sz="2000" b="1" dirty="0" smtClean="0"/>
              <a:t>, 2011). </a:t>
            </a:r>
          </a:p>
          <a:p>
            <a:r>
              <a:rPr lang="es-ES_tradnl" sz="2000" b="1" dirty="0" smtClean="0"/>
              <a:t>Objetivo: Evaluar el efecto de la distribución de plantas en el surco sobre el rendimiento en granos en 3 híbridos de maíz, sembrados en fechas tardías en el N de Córdoba</a:t>
            </a:r>
          </a:p>
          <a:p>
            <a:endParaRPr lang="es-ES_tradnl" sz="2000" b="1" baseline="30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68953" y="1603941"/>
            <a:ext cx="11881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Efecto de la distribución de plantas en el surco sobre el rendimiento de tres híbridos de maíz sembrados en fechas tardías en el norte de Córdoba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967222" y="2715532"/>
            <a:ext cx="11621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S. Uhart</a:t>
            </a:r>
            <a:r>
              <a:rPr lang="es-ES_tradnl" sz="2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P. Solfanelli</a:t>
            </a:r>
            <a:r>
              <a:rPr lang="es-ES_tradnl" sz="2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s-ES_tradnl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N. Pavicich</a:t>
            </a:r>
            <a:r>
              <a:rPr lang="es-ES_tradnl" sz="2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s-ES_tradnl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J. Serrano</a:t>
            </a:r>
            <a:r>
              <a:rPr lang="es-ES_tradnl" sz="2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s-ES_tradnl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G. Marrassini</a:t>
            </a:r>
            <a:r>
              <a:rPr lang="es-ES_tradnl" sz="22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C. Sarria</a:t>
            </a:r>
            <a:r>
              <a:rPr lang="es-ES_tradnl" sz="2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, S Miranda</a:t>
            </a:r>
            <a:r>
              <a:rPr lang="es-ES_tradnl" sz="22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ES_tradnl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967222" y="3527587"/>
            <a:ext cx="46309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suhart@dow.com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984633" y="3107882"/>
            <a:ext cx="7771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 AgroSciences Argentina SRL</a:t>
            </a:r>
            <a:r>
              <a:rPr lang="es-ES_tradnl" sz="22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Grupo Rio Seco</a:t>
            </a:r>
            <a:r>
              <a:rPr lang="es-ES_tradnl" sz="2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s-ES_tradnl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9341" y="8505617"/>
            <a:ext cx="5562110" cy="3938622"/>
          </a:xfrm>
          <a:prstGeom prst="rect">
            <a:avLst/>
          </a:prstGeom>
        </p:spPr>
      </p:pic>
      <p:sp>
        <p:nvSpPr>
          <p:cNvPr id="34" name="CuadroTexto 30"/>
          <p:cNvSpPr txBox="1"/>
          <p:nvPr/>
        </p:nvSpPr>
        <p:spPr>
          <a:xfrm>
            <a:off x="7391971" y="12351293"/>
            <a:ext cx="5614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err="1" smtClean="0"/>
              <a:t>Fig</a:t>
            </a:r>
            <a:r>
              <a:rPr lang="es-ES_tradnl" sz="1800" b="1" dirty="0" smtClean="0"/>
              <a:t> 1:  Efecto de la distribución de plantas en el surco (</a:t>
            </a:r>
            <a:r>
              <a:rPr lang="es-ES_tradnl" sz="1800" b="1" dirty="0" err="1"/>
              <a:t>d</a:t>
            </a:r>
            <a:r>
              <a:rPr lang="es-ES_tradnl" sz="1800" b="1" dirty="0" err="1" smtClean="0"/>
              <a:t>esvio</a:t>
            </a:r>
            <a:r>
              <a:rPr lang="es-ES_tradnl" sz="1800" b="1" dirty="0" smtClean="0"/>
              <a:t> estándar, DE) sobre el rendimiento en grano de tres híbridos de maíz en siembras tardías del N de Córdoba</a:t>
            </a:r>
            <a:endParaRPr lang="es-ES_tradnl" sz="1800" b="1" dirty="0"/>
          </a:p>
        </p:txBody>
      </p:sp>
      <p:sp>
        <p:nvSpPr>
          <p:cNvPr id="35" name="CuadroTexto 30"/>
          <p:cNvSpPr txBox="1"/>
          <p:nvPr/>
        </p:nvSpPr>
        <p:spPr>
          <a:xfrm>
            <a:off x="7329341" y="13516211"/>
            <a:ext cx="56894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Al analizar la relación entre DE y coeficiente de variación de la distancia entre plantas en el surco, para las condiciones del estudio, se obtuvo un R</a:t>
            </a:r>
            <a:r>
              <a:rPr lang="es-ES_tradnl" sz="2000" b="1" baseline="30000" dirty="0" smtClean="0"/>
              <a:t>2</a:t>
            </a:r>
            <a:r>
              <a:rPr lang="es-ES_tradnl" sz="2000" b="1" dirty="0" smtClean="0"/>
              <a:t> de 0.99, con valores de 31% de CV para 10 cm de </a:t>
            </a:r>
            <a:r>
              <a:rPr lang="es-ES_tradnl" sz="2000" b="1" dirty="0" err="1" smtClean="0"/>
              <a:t>DE</a:t>
            </a:r>
            <a:r>
              <a:rPr lang="es-ES_tradnl" sz="2000" b="1" dirty="0" smtClean="0"/>
              <a:t>, e incrementos de 1.9% de CV por cada cm de aumento de </a:t>
            </a:r>
            <a:r>
              <a:rPr lang="es-ES_tradnl" sz="2000" b="1" dirty="0" err="1" smtClean="0"/>
              <a:t>DE</a:t>
            </a:r>
            <a:r>
              <a:rPr lang="es-ES_tradnl" sz="2000" b="1" dirty="0" smtClean="0"/>
              <a:t>. La evaluación de 33 lotes comerciales de la región determino 6, 58 y 36% de los mismos con valores &lt;10, 10-15 y &gt;15 cm de </a:t>
            </a:r>
            <a:r>
              <a:rPr lang="es-ES_tradnl" sz="2000" b="1" dirty="0" err="1" smtClean="0"/>
              <a:t>DE</a:t>
            </a:r>
            <a:r>
              <a:rPr lang="es-ES_tradnl" sz="2000" b="1" dirty="0" smtClean="0"/>
              <a:t>, respectivamente</a:t>
            </a:r>
            <a:endParaRPr lang="es-ES_tradnl" sz="2000" b="1" dirty="0"/>
          </a:p>
        </p:txBody>
      </p:sp>
      <p:sp>
        <p:nvSpPr>
          <p:cNvPr id="37" name="CuadroTexto 30"/>
          <p:cNvSpPr txBox="1"/>
          <p:nvPr/>
        </p:nvSpPr>
        <p:spPr>
          <a:xfrm>
            <a:off x="7381533" y="17211381"/>
            <a:ext cx="55245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Las pendientes de la relación entre rendimiento en grano y DE fueron 103.4, 85.3 y 101.7 kg ha</a:t>
            </a:r>
            <a:r>
              <a:rPr lang="es-ES_tradnl" sz="2000" b="1" baseline="30000" dirty="0" smtClean="0"/>
              <a:t>-1</a:t>
            </a:r>
            <a:r>
              <a:rPr lang="es-ES_tradnl" sz="2000" b="1" dirty="0" smtClean="0"/>
              <a:t> por cada cm de incremento en el DE, a partir de 10 cm,  </a:t>
            </a:r>
            <a:r>
              <a:rPr lang="es-ES_tradnl" sz="2000" b="1" dirty="0"/>
              <a:t>para DS507PW, DK72-10VT3P y AX7822VT3P, </a:t>
            </a:r>
            <a:r>
              <a:rPr lang="es-ES_tradnl" sz="2000" b="1" dirty="0" smtClean="0"/>
              <a:t>respectivamente. Estos valores coinciden con los reportados en la bibliografía. El rango de </a:t>
            </a:r>
            <a:r>
              <a:rPr lang="es-ES_tradnl" sz="2000" b="1" dirty="0" err="1" smtClean="0"/>
              <a:t>DE</a:t>
            </a:r>
            <a:r>
              <a:rPr lang="es-ES_tradnl" sz="2000" b="1" dirty="0" smtClean="0"/>
              <a:t> generado no permitió establecer los valores de </a:t>
            </a:r>
            <a:r>
              <a:rPr lang="es-ES_tradnl" sz="2000" b="1" dirty="0" err="1" smtClean="0"/>
              <a:t>DE</a:t>
            </a:r>
            <a:r>
              <a:rPr lang="es-ES_tradnl" sz="2000" b="1" dirty="0" smtClean="0"/>
              <a:t> por debajo de los cuales no se modifica el rendimiento. La </a:t>
            </a:r>
            <a:r>
              <a:rPr lang="es-ES_tradnl" sz="2000" b="1" dirty="0"/>
              <a:t>relación entre DE y </a:t>
            </a:r>
            <a:r>
              <a:rPr lang="es-ES_tradnl" sz="2000" b="1" dirty="0" smtClean="0"/>
              <a:t>CV </a:t>
            </a:r>
            <a:r>
              <a:rPr lang="es-ES_tradnl" sz="2000" b="1" dirty="0"/>
              <a:t>de la distancia entre plantas en el </a:t>
            </a:r>
            <a:r>
              <a:rPr lang="es-ES_tradnl" sz="2000" b="1" dirty="0" smtClean="0"/>
              <a:t>surco presentó </a:t>
            </a:r>
            <a:r>
              <a:rPr lang="es-ES_tradnl" sz="2000" b="1" dirty="0"/>
              <a:t>un R</a:t>
            </a:r>
            <a:r>
              <a:rPr lang="es-ES_tradnl" sz="2000" b="1" baseline="30000" dirty="0"/>
              <a:t>2</a:t>
            </a:r>
            <a:r>
              <a:rPr lang="es-ES_tradnl" sz="2000" b="1" dirty="0"/>
              <a:t> de 0.99, con valores de 31% de CV para 10 cm de </a:t>
            </a:r>
            <a:r>
              <a:rPr lang="es-ES_tradnl" sz="2000" b="1" dirty="0" err="1"/>
              <a:t>DE</a:t>
            </a:r>
            <a:r>
              <a:rPr lang="es-ES_tradnl" sz="2000" b="1" dirty="0"/>
              <a:t>, e incrementos de 1.9% de CV por cada cm de aumento de </a:t>
            </a:r>
            <a:r>
              <a:rPr lang="es-ES_tradnl" sz="2000" b="1" dirty="0" err="1"/>
              <a:t>DE</a:t>
            </a:r>
            <a:endParaRPr lang="es-ES_tradnl" sz="2000" b="1" dirty="0"/>
          </a:p>
          <a:p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27164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834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Uhart, Sergio (S)</cp:lastModifiedBy>
  <cp:revision>33</cp:revision>
  <dcterms:created xsi:type="dcterms:W3CDTF">2017-09-01T21:50:38Z</dcterms:created>
  <dcterms:modified xsi:type="dcterms:W3CDTF">2017-09-12T04:39:31Z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Uhart S u364430</vt:lpwstr>
  </property>
  <property fmtid="{D5CDD505-2E9C-101B-9397-08002B2CF9AE}" pid="3" name="Update_Footer">
    <vt:lpwstr>No</vt:lpwstr>
  </property>
  <property fmtid="{D5CDD505-2E9C-101B-9397-08002B2CF9AE}" pid="4" name="Radio_Button">
    <vt:lpwstr>RadioButton2</vt:lpwstr>
  </property>
  <property fmtid="{D5CDD505-2E9C-101B-9397-08002B2CF9AE}" pid="5" name="Information_Classification">
    <vt:lpwstr/>
  </property>
  <property fmtid="{D5CDD505-2E9C-101B-9397-08002B2CF9AE}" pid="6" name="Record_Title_ID">
    <vt:lpwstr>72</vt:lpwstr>
  </property>
  <property fmtid="{D5CDD505-2E9C-101B-9397-08002B2CF9AE}" pid="7" name="Last_Reviewed_Date">
    <vt:lpwstr/>
  </property>
  <property fmtid="{D5CDD505-2E9C-101B-9397-08002B2CF9AE}" pid="8" name="Retention_Review_Frequency">
    <vt:lpwstr/>
  </property>
</Properties>
</file>