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3679488" cy="24382413"/>
  <p:notesSz cx="6858000" cy="9144000"/>
  <p:defaultTextStyle>
    <a:defPPr>
      <a:defRPr lang="en-US"/>
    </a:defPPr>
    <a:lvl1pPr marL="0" algn="l" defTabSz="1217981" rtl="0" eaLnBrk="1" latinLnBrk="0" hangingPunct="1">
      <a:defRPr sz="4795" kern="1200">
        <a:solidFill>
          <a:schemeClr val="tx1"/>
        </a:solidFill>
        <a:latin typeface="+mn-lt"/>
        <a:ea typeface="+mn-ea"/>
        <a:cs typeface="+mn-cs"/>
      </a:defRPr>
    </a:lvl1pPr>
    <a:lvl2pPr marL="1217981" algn="l" defTabSz="1217981" rtl="0" eaLnBrk="1" latinLnBrk="0" hangingPunct="1">
      <a:defRPr sz="4795" kern="1200">
        <a:solidFill>
          <a:schemeClr val="tx1"/>
        </a:solidFill>
        <a:latin typeface="+mn-lt"/>
        <a:ea typeface="+mn-ea"/>
        <a:cs typeface="+mn-cs"/>
      </a:defRPr>
    </a:lvl2pPr>
    <a:lvl3pPr marL="2435962" algn="l" defTabSz="1217981" rtl="0" eaLnBrk="1" latinLnBrk="0" hangingPunct="1">
      <a:defRPr sz="4795" kern="1200">
        <a:solidFill>
          <a:schemeClr val="tx1"/>
        </a:solidFill>
        <a:latin typeface="+mn-lt"/>
        <a:ea typeface="+mn-ea"/>
        <a:cs typeface="+mn-cs"/>
      </a:defRPr>
    </a:lvl3pPr>
    <a:lvl4pPr marL="3653942" algn="l" defTabSz="1217981" rtl="0" eaLnBrk="1" latinLnBrk="0" hangingPunct="1">
      <a:defRPr sz="4795" kern="1200">
        <a:solidFill>
          <a:schemeClr val="tx1"/>
        </a:solidFill>
        <a:latin typeface="+mn-lt"/>
        <a:ea typeface="+mn-ea"/>
        <a:cs typeface="+mn-cs"/>
      </a:defRPr>
    </a:lvl4pPr>
    <a:lvl5pPr marL="4871923" algn="l" defTabSz="1217981" rtl="0" eaLnBrk="1" latinLnBrk="0" hangingPunct="1">
      <a:defRPr sz="4795" kern="1200">
        <a:solidFill>
          <a:schemeClr val="tx1"/>
        </a:solidFill>
        <a:latin typeface="+mn-lt"/>
        <a:ea typeface="+mn-ea"/>
        <a:cs typeface="+mn-cs"/>
      </a:defRPr>
    </a:lvl5pPr>
    <a:lvl6pPr marL="6089904" algn="l" defTabSz="1217981" rtl="0" eaLnBrk="1" latinLnBrk="0" hangingPunct="1">
      <a:defRPr sz="4795" kern="1200">
        <a:solidFill>
          <a:schemeClr val="tx1"/>
        </a:solidFill>
        <a:latin typeface="+mn-lt"/>
        <a:ea typeface="+mn-ea"/>
        <a:cs typeface="+mn-cs"/>
      </a:defRPr>
    </a:lvl6pPr>
    <a:lvl7pPr marL="7307885" algn="l" defTabSz="1217981" rtl="0" eaLnBrk="1" latinLnBrk="0" hangingPunct="1">
      <a:defRPr sz="4795" kern="1200">
        <a:solidFill>
          <a:schemeClr val="tx1"/>
        </a:solidFill>
        <a:latin typeface="+mn-lt"/>
        <a:ea typeface="+mn-ea"/>
        <a:cs typeface="+mn-cs"/>
      </a:defRPr>
    </a:lvl7pPr>
    <a:lvl8pPr marL="8525866" algn="l" defTabSz="1217981" rtl="0" eaLnBrk="1" latinLnBrk="0" hangingPunct="1">
      <a:defRPr sz="4795" kern="1200">
        <a:solidFill>
          <a:schemeClr val="tx1"/>
        </a:solidFill>
        <a:latin typeface="+mn-lt"/>
        <a:ea typeface="+mn-ea"/>
        <a:cs typeface="+mn-cs"/>
      </a:defRPr>
    </a:lvl8pPr>
    <a:lvl9pPr marL="9743846" algn="l" defTabSz="1217981" rtl="0" eaLnBrk="1" latinLnBrk="0" hangingPunct="1">
      <a:defRPr sz="4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0" userDrawn="1">
          <p15:clr>
            <a:srgbClr val="A4A3A4"/>
          </p15:clr>
        </p15:guide>
        <p15:guide id="2" pos="43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62" d="100"/>
          <a:sy n="62" d="100"/>
        </p:scale>
        <p:origin x="1230" y="-72"/>
      </p:cViewPr>
      <p:guideLst>
        <p:guide orient="horz" pos="7680"/>
        <p:guide pos="430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5962" y="7574355"/>
            <a:ext cx="11627565" cy="5226417"/>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1923" y="13816701"/>
            <a:ext cx="9575642" cy="623106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5432D-1FCE-FE46-A0FB-77409266DB1A}"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420942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5432D-1FCE-FE46-A0FB-77409266DB1A}"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162263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7629" y="733729"/>
            <a:ext cx="3077885" cy="156002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3974" y="733729"/>
            <a:ext cx="9005663" cy="156002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5432D-1FCE-FE46-A0FB-77409266DB1A}"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162141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5432D-1FCE-FE46-A0FB-77409266DB1A}"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28565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0585" y="15667963"/>
            <a:ext cx="11627565" cy="48426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80585" y="10334308"/>
            <a:ext cx="11627565" cy="53336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5432D-1FCE-FE46-A0FB-77409266DB1A}"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422241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3974" y="4266924"/>
            <a:ext cx="6041774" cy="120670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53740" y="4266924"/>
            <a:ext cx="6041774" cy="120670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5432D-1FCE-FE46-A0FB-77409266DB1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126684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975" y="976429"/>
            <a:ext cx="12311539" cy="406373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3974" y="5457825"/>
            <a:ext cx="6044150" cy="22745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3974" y="7732384"/>
            <a:ext cx="6044150" cy="140481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48992" y="5457825"/>
            <a:ext cx="6046524" cy="22745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48992" y="7732384"/>
            <a:ext cx="6046524" cy="140481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5432D-1FCE-FE46-A0FB-77409266DB1A}"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25590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5432D-1FCE-FE46-A0FB-77409266DB1A}"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122494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5432D-1FCE-FE46-A0FB-77409266DB1A}"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346220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977" y="970779"/>
            <a:ext cx="4500457" cy="41314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348300" y="970786"/>
            <a:ext cx="7647214" cy="208097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3977" y="5102253"/>
            <a:ext cx="4500457" cy="166782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5432D-1FCE-FE46-A0FB-77409266DB1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129183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1275" y="17067689"/>
            <a:ext cx="8207693" cy="20149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81275" y="2178612"/>
            <a:ext cx="8207693" cy="146294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681275" y="19082626"/>
            <a:ext cx="8207693" cy="28615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5432D-1FCE-FE46-A0FB-77409266DB1A}"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4D938-4361-7C49-9007-457FFC455064}" type="slidenum">
              <a:rPr lang="en-US" smtClean="0"/>
              <a:t>‹#›</a:t>
            </a:fld>
            <a:endParaRPr lang="en-US"/>
          </a:p>
        </p:txBody>
      </p:sp>
    </p:spTree>
    <p:extLst>
      <p:ext uri="{BB962C8B-B14F-4D97-AF65-F5344CB8AC3E}">
        <p14:creationId xmlns:p14="http://schemas.microsoft.com/office/powerpoint/2010/main" val="335966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3975" y="976429"/>
            <a:ext cx="12311539" cy="406373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3975" y="5689235"/>
            <a:ext cx="12311539" cy="160912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3974" y="22598887"/>
            <a:ext cx="3191881" cy="1298139"/>
          </a:xfrm>
          <a:prstGeom prst="rect">
            <a:avLst/>
          </a:prstGeom>
        </p:spPr>
        <p:txBody>
          <a:bodyPr vert="horz" lIns="91440" tIns="45720" rIns="91440" bIns="45720" rtlCol="0" anchor="ctr"/>
          <a:lstStyle>
            <a:lvl1pPr algn="l">
              <a:defRPr sz="1200">
                <a:solidFill>
                  <a:schemeClr val="tx1">
                    <a:tint val="75000"/>
                  </a:schemeClr>
                </a:solidFill>
              </a:defRPr>
            </a:lvl1pPr>
          </a:lstStyle>
          <a:p>
            <a:fld id="{2CB5432D-1FCE-FE46-A0FB-77409266DB1A}" type="datetimeFigureOut">
              <a:rPr lang="en-US" smtClean="0"/>
              <a:t>11/13/2017</a:t>
            </a:fld>
            <a:endParaRPr lang="en-US"/>
          </a:p>
        </p:txBody>
      </p:sp>
      <p:sp>
        <p:nvSpPr>
          <p:cNvPr id="5" name="Footer Placeholder 4"/>
          <p:cNvSpPr>
            <a:spLocks noGrp="1"/>
          </p:cNvSpPr>
          <p:nvPr>
            <p:ph type="ftr" sz="quarter" idx="3"/>
          </p:nvPr>
        </p:nvSpPr>
        <p:spPr>
          <a:xfrm>
            <a:off x="4673825" y="22598887"/>
            <a:ext cx="4331838" cy="129813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03633" y="22598887"/>
            <a:ext cx="3191881" cy="1298139"/>
          </a:xfrm>
          <a:prstGeom prst="rect">
            <a:avLst/>
          </a:prstGeom>
        </p:spPr>
        <p:txBody>
          <a:bodyPr vert="horz" lIns="91440" tIns="45720" rIns="91440" bIns="45720" rtlCol="0" anchor="ctr"/>
          <a:lstStyle>
            <a:lvl1pPr algn="r">
              <a:defRPr sz="1200">
                <a:solidFill>
                  <a:schemeClr val="tx1">
                    <a:tint val="75000"/>
                  </a:schemeClr>
                </a:solidFill>
              </a:defRPr>
            </a:lvl1pPr>
          </a:lstStyle>
          <a:p>
            <a:fld id="{68F4D938-4361-7C49-9007-457FFC455064}" type="slidenum">
              <a:rPr lang="en-US" smtClean="0"/>
              <a:t>‹#›</a:t>
            </a:fld>
            <a:endParaRPr lang="en-US"/>
          </a:p>
        </p:txBody>
      </p:sp>
    </p:spTree>
    <p:extLst>
      <p:ext uri="{BB962C8B-B14F-4D97-AF65-F5344CB8AC3E}">
        <p14:creationId xmlns:p14="http://schemas.microsoft.com/office/powerpoint/2010/main" val="490560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1105786" y="4306957"/>
            <a:ext cx="5754282" cy="72533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4" name="Picture 3" descr="templates-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617845" y="15383404"/>
            <a:ext cx="17317209" cy="8999009"/>
          </a:xfrm>
          <a:prstGeom prst="rect">
            <a:avLst/>
          </a:prstGeom>
          <a:scene3d>
            <a:camera prst="orthographicFront">
              <a:rot lat="0" lon="21299992" rev="0"/>
            </a:camera>
            <a:lightRig rig="threePt" dir="t"/>
          </a:scene3d>
        </p:spPr>
      </p:pic>
      <p:pic>
        <p:nvPicPr>
          <p:cNvPr id="5" name="Picture 4" descr="templates-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48" y="-204474"/>
            <a:ext cx="5217668" cy="2610667"/>
          </a:xfrm>
          <a:prstGeom prst="rect">
            <a:avLst/>
          </a:prstGeom>
        </p:spPr>
      </p:pic>
      <p:sp>
        <p:nvSpPr>
          <p:cNvPr id="3" name="Rectángulo 2"/>
          <p:cNvSpPr/>
          <p:nvPr/>
        </p:nvSpPr>
        <p:spPr>
          <a:xfrm>
            <a:off x="2095723" y="4098624"/>
            <a:ext cx="3774409" cy="69787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 name="TextBox 6"/>
          <p:cNvSpPr txBox="1"/>
          <p:nvPr/>
        </p:nvSpPr>
        <p:spPr>
          <a:xfrm>
            <a:off x="2197733" y="4183870"/>
            <a:ext cx="3753354" cy="523220"/>
          </a:xfrm>
          <a:prstGeom prst="rect">
            <a:avLst/>
          </a:prstGeom>
          <a:noFill/>
        </p:spPr>
        <p:txBody>
          <a:bodyPr wrap="square" rtlCol="0">
            <a:spAutoFit/>
          </a:bodyPr>
          <a:lstStyle/>
          <a:p>
            <a:r>
              <a:rPr lang="en-US" sz="2800" dirty="0" smtClean="0">
                <a:solidFill>
                  <a:schemeClr val="bg1"/>
                </a:solidFill>
                <a:latin typeface="Arial"/>
                <a:cs typeface="Arial"/>
              </a:rPr>
              <a:t>&gt; INTRODUCCIÓN &lt;</a:t>
            </a:r>
            <a:endParaRPr lang="en-US" sz="2800" dirty="0">
              <a:solidFill>
                <a:schemeClr val="bg1"/>
              </a:solidFill>
              <a:latin typeface="Arial"/>
              <a:cs typeface="Arial"/>
            </a:endParaRPr>
          </a:p>
        </p:txBody>
      </p:sp>
      <p:sp>
        <p:nvSpPr>
          <p:cNvPr id="16" name="Rectángulo 15"/>
          <p:cNvSpPr/>
          <p:nvPr/>
        </p:nvSpPr>
        <p:spPr>
          <a:xfrm>
            <a:off x="7187609" y="4306956"/>
            <a:ext cx="5754282" cy="1360546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4" name="Rectángulo 13"/>
          <p:cNvSpPr/>
          <p:nvPr/>
        </p:nvSpPr>
        <p:spPr>
          <a:xfrm>
            <a:off x="8429918" y="4008151"/>
            <a:ext cx="3269665" cy="69787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TextBox 6"/>
          <p:cNvSpPr txBox="1"/>
          <p:nvPr/>
        </p:nvSpPr>
        <p:spPr>
          <a:xfrm>
            <a:off x="8508687" y="4051760"/>
            <a:ext cx="3393383" cy="523220"/>
          </a:xfrm>
          <a:prstGeom prst="rect">
            <a:avLst/>
          </a:prstGeom>
          <a:noFill/>
        </p:spPr>
        <p:txBody>
          <a:bodyPr wrap="square" rtlCol="0">
            <a:spAutoFit/>
          </a:bodyPr>
          <a:lstStyle/>
          <a:p>
            <a:r>
              <a:rPr lang="en-US" sz="2800" dirty="0" smtClean="0">
                <a:solidFill>
                  <a:schemeClr val="bg1"/>
                </a:solidFill>
                <a:latin typeface="Arial"/>
                <a:cs typeface="Arial"/>
              </a:rPr>
              <a:t>&gt; RESULTADOS &lt; </a:t>
            </a:r>
            <a:endParaRPr lang="en-US" sz="2800" dirty="0">
              <a:solidFill>
                <a:schemeClr val="bg1"/>
              </a:solidFill>
              <a:latin typeface="Arial"/>
              <a:cs typeface="Arial"/>
            </a:endParaRPr>
          </a:p>
        </p:txBody>
      </p:sp>
      <p:sp>
        <p:nvSpPr>
          <p:cNvPr id="19" name="Rectángulo 18"/>
          <p:cNvSpPr/>
          <p:nvPr/>
        </p:nvSpPr>
        <p:spPr>
          <a:xfrm>
            <a:off x="1105786" y="11977854"/>
            <a:ext cx="5754282" cy="937759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 name="Rectángulo 19"/>
          <p:cNvSpPr/>
          <p:nvPr/>
        </p:nvSpPr>
        <p:spPr>
          <a:xfrm>
            <a:off x="2172280" y="11724283"/>
            <a:ext cx="3615383" cy="69787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TextBox 6"/>
          <p:cNvSpPr txBox="1"/>
          <p:nvPr/>
        </p:nvSpPr>
        <p:spPr>
          <a:xfrm>
            <a:off x="2220385" y="11798832"/>
            <a:ext cx="3708051" cy="523220"/>
          </a:xfrm>
          <a:prstGeom prst="rect">
            <a:avLst/>
          </a:prstGeom>
          <a:noFill/>
        </p:spPr>
        <p:txBody>
          <a:bodyPr wrap="square" rtlCol="0">
            <a:spAutoFit/>
          </a:bodyPr>
          <a:lstStyle/>
          <a:p>
            <a:r>
              <a:rPr lang="en-US" sz="2800" dirty="0" smtClean="0">
                <a:solidFill>
                  <a:schemeClr val="bg1"/>
                </a:solidFill>
                <a:latin typeface="Arial"/>
                <a:cs typeface="Arial"/>
              </a:rPr>
              <a:t>&gt; METODOLOG</a:t>
            </a:r>
            <a:r>
              <a:rPr lang="es-ES" sz="2800" dirty="0" smtClean="0">
                <a:solidFill>
                  <a:schemeClr val="bg1"/>
                </a:solidFill>
                <a:latin typeface="Arial"/>
                <a:cs typeface="Arial"/>
              </a:rPr>
              <a:t>ÍA &lt;</a:t>
            </a:r>
            <a:endParaRPr lang="en-US" sz="2800" dirty="0">
              <a:solidFill>
                <a:schemeClr val="bg1"/>
              </a:solidFill>
              <a:latin typeface="Arial"/>
              <a:cs typeface="Arial"/>
            </a:endParaRPr>
          </a:p>
        </p:txBody>
      </p:sp>
      <p:sp>
        <p:nvSpPr>
          <p:cNvPr id="22" name="Rectángulo 21"/>
          <p:cNvSpPr/>
          <p:nvPr/>
        </p:nvSpPr>
        <p:spPr>
          <a:xfrm>
            <a:off x="7187609" y="18321391"/>
            <a:ext cx="5754282" cy="30340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3" name="Rectángulo 22"/>
          <p:cNvSpPr/>
          <p:nvPr/>
        </p:nvSpPr>
        <p:spPr>
          <a:xfrm>
            <a:off x="8004762" y="18050422"/>
            <a:ext cx="3932067" cy="69787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TextBox 6"/>
          <p:cNvSpPr txBox="1"/>
          <p:nvPr/>
        </p:nvSpPr>
        <p:spPr>
          <a:xfrm>
            <a:off x="8149328" y="18184477"/>
            <a:ext cx="3673153" cy="523220"/>
          </a:xfrm>
          <a:prstGeom prst="rect">
            <a:avLst/>
          </a:prstGeom>
          <a:noFill/>
        </p:spPr>
        <p:txBody>
          <a:bodyPr wrap="square" rtlCol="0">
            <a:spAutoFit/>
          </a:bodyPr>
          <a:lstStyle/>
          <a:p>
            <a:r>
              <a:rPr lang="en-US" sz="2800" dirty="0" smtClean="0">
                <a:solidFill>
                  <a:schemeClr val="bg1"/>
                </a:solidFill>
                <a:latin typeface="Arial"/>
                <a:cs typeface="Arial"/>
              </a:rPr>
              <a:t>&gt; CONCLUSIONES &lt;</a:t>
            </a:r>
            <a:endParaRPr lang="en-US" sz="2800" dirty="0">
              <a:solidFill>
                <a:schemeClr val="bg1"/>
              </a:solidFill>
              <a:latin typeface="Arial"/>
              <a:cs typeface="Arial"/>
            </a:endParaRPr>
          </a:p>
        </p:txBody>
      </p:sp>
      <p:sp>
        <p:nvSpPr>
          <p:cNvPr id="27" name="Triángulo 26"/>
          <p:cNvSpPr/>
          <p:nvPr/>
        </p:nvSpPr>
        <p:spPr>
          <a:xfrm rot="5400000">
            <a:off x="1137836" y="21861411"/>
            <a:ext cx="434518" cy="374585"/>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8" name="Triángulo 27"/>
          <p:cNvSpPr/>
          <p:nvPr/>
        </p:nvSpPr>
        <p:spPr>
          <a:xfrm rot="5400000">
            <a:off x="1767728" y="21861412"/>
            <a:ext cx="434518" cy="374585"/>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1" name="CuadroTexto 30"/>
          <p:cNvSpPr txBox="1"/>
          <p:nvPr/>
        </p:nvSpPr>
        <p:spPr>
          <a:xfrm>
            <a:off x="7416800" y="4738054"/>
            <a:ext cx="5317066" cy="1323439"/>
          </a:xfrm>
          <a:prstGeom prst="rect">
            <a:avLst/>
          </a:prstGeom>
          <a:noFill/>
        </p:spPr>
        <p:txBody>
          <a:bodyPr wrap="square" rtlCol="0">
            <a:spAutoFit/>
          </a:bodyPr>
          <a:lstStyle/>
          <a:p>
            <a:r>
              <a:rPr lang="es-ES_tradnl" sz="2000" dirty="0" smtClean="0"/>
              <a:t>La tolerancia a GS se asoció con menores valores de resistencia al doblado en todos los momentos evaluados (</a:t>
            </a:r>
            <a:r>
              <a:rPr lang="es-ES_tradnl" sz="2000" dirty="0" err="1" smtClean="0"/>
              <a:t>Fig</a:t>
            </a:r>
            <a:r>
              <a:rPr lang="es-ES_tradnl" sz="2000" dirty="0" smtClean="0"/>
              <a:t> 1), particularmente en V18-VT (R</a:t>
            </a:r>
            <a:r>
              <a:rPr lang="es-ES_tradnl" sz="2000" baseline="30000" dirty="0" smtClean="0"/>
              <a:t>2</a:t>
            </a:r>
            <a:r>
              <a:rPr lang="es-ES_tradnl" sz="2000" dirty="0" smtClean="0"/>
              <a:t>=0.75)</a:t>
            </a:r>
            <a:endParaRPr lang="es-ES_tradnl" sz="2000" dirty="0"/>
          </a:p>
        </p:txBody>
      </p:sp>
      <p:sp>
        <p:nvSpPr>
          <p:cNvPr id="32" name="CuadroTexto 31"/>
          <p:cNvSpPr txBox="1"/>
          <p:nvPr/>
        </p:nvSpPr>
        <p:spPr>
          <a:xfrm>
            <a:off x="7416800" y="14093318"/>
            <a:ext cx="5317066" cy="584775"/>
          </a:xfrm>
          <a:prstGeom prst="rect">
            <a:avLst/>
          </a:prstGeom>
          <a:noFill/>
        </p:spPr>
        <p:txBody>
          <a:bodyPr wrap="square" rtlCol="0">
            <a:spAutoFit/>
          </a:bodyPr>
          <a:lstStyle/>
          <a:p>
            <a:endParaRPr lang="es-ES_tradnl" sz="3200"/>
          </a:p>
        </p:txBody>
      </p:sp>
      <p:sp>
        <p:nvSpPr>
          <p:cNvPr id="33" name="CuadroTexto 32"/>
          <p:cNvSpPr txBox="1"/>
          <p:nvPr/>
        </p:nvSpPr>
        <p:spPr>
          <a:xfrm>
            <a:off x="1180910" y="12426611"/>
            <a:ext cx="5811782" cy="9017853"/>
          </a:xfrm>
          <a:prstGeom prst="rect">
            <a:avLst/>
          </a:prstGeom>
          <a:noFill/>
        </p:spPr>
        <p:txBody>
          <a:bodyPr wrap="square" rtlCol="0">
            <a:spAutoFit/>
          </a:bodyPr>
          <a:lstStyle/>
          <a:p>
            <a:r>
              <a:rPr lang="es-ES_tradnl" sz="2000" dirty="0" smtClean="0"/>
              <a:t>El ensayo fue conducido en el campo experimental de la FCA-UNNE, en Corrientes  (27</a:t>
            </a:r>
            <a:r>
              <a:rPr lang="es-ES_tradnl" sz="2000" baseline="30000" dirty="0" smtClean="0"/>
              <a:t>o</a:t>
            </a:r>
            <a:r>
              <a:rPr lang="es-ES_tradnl" sz="2000" dirty="0" smtClean="0"/>
              <a:t> 46´ S, 58</a:t>
            </a:r>
            <a:r>
              <a:rPr lang="es-ES_tradnl" sz="2000" baseline="30000" dirty="0" smtClean="0"/>
              <a:t>o</a:t>
            </a:r>
            <a:r>
              <a:rPr lang="es-ES_tradnl" sz="2000" dirty="0" smtClean="0"/>
              <a:t> 83´´O, 56 msnm) durante la campaña 2016-17. Se utilizaron dos híbridos de maíz de alta tolerancia a GS (</a:t>
            </a:r>
            <a:r>
              <a:rPr lang="es-ES_tradnl" sz="2000" dirty="0" err="1" smtClean="0"/>
              <a:t>Hib</a:t>
            </a:r>
            <a:r>
              <a:rPr lang="es-ES_tradnl" sz="2000" dirty="0" smtClean="0"/>
              <a:t> 1 y 2) y dos de baja tolerancia a GS (</a:t>
            </a:r>
            <a:r>
              <a:rPr lang="es-ES_tradnl" sz="2000" dirty="0" err="1" smtClean="0"/>
              <a:t>Hib</a:t>
            </a:r>
            <a:r>
              <a:rPr lang="es-ES_tradnl" sz="2000" dirty="0" smtClean="0"/>
              <a:t> 3 y 4). El ensayo fue sembrado el 16/12 /2016. La densidad poblacional vario entre 7 y 8 </a:t>
            </a:r>
            <a:r>
              <a:rPr lang="es-ES_tradnl" sz="2000" dirty="0" err="1" smtClean="0"/>
              <a:t>pl</a:t>
            </a:r>
            <a:r>
              <a:rPr lang="es-ES_tradnl" sz="2000" dirty="0" smtClean="0"/>
              <a:t> m</a:t>
            </a:r>
            <a:r>
              <a:rPr lang="es-ES_tradnl" sz="2000" baseline="30000" dirty="0" smtClean="0"/>
              <a:t>-2</a:t>
            </a:r>
            <a:r>
              <a:rPr lang="es-ES_tradnl" sz="2000" dirty="0" smtClean="0"/>
              <a:t>Las unidades experimentales fueron de 4 surcos separados a 0,50 m, por 5 m de longitud.  El diseño experimental fue en bloque completos aleatorizados con tres repeticiones. El experimento fue conducido bajo cubierta de polietileno transparente (- 10% de radiación solar), con el objetivo de incrementar la temperatura nocturna (se </a:t>
            </a:r>
            <a:r>
              <a:rPr lang="es-ES_tradnl" sz="2000" dirty="0"/>
              <a:t>abrió durante el </a:t>
            </a:r>
            <a:r>
              <a:rPr lang="es-ES_tradnl" sz="2000" dirty="0" smtClean="0"/>
              <a:t>día), como condición favorable para GS. Las parcelas fueron regadas y fertilizadas para favorecer el crecimiento vegetativo y la generación de GS. La fuerza para evaluar la resistencia al doblado-quebrado de los tallos se aplicó en V9-V10, V13-V14, V16-V17 y V18-VT, utilizando un instrumento similar al descripto por Berry </a:t>
            </a:r>
            <a:r>
              <a:rPr lang="es-ES_tradnl" sz="2000" i="1" dirty="0" smtClean="0"/>
              <a:t>et al</a:t>
            </a:r>
            <a:r>
              <a:rPr lang="es-ES_tradnl" sz="2000" dirty="0" smtClean="0"/>
              <a:t>,2003 y </a:t>
            </a:r>
            <a:r>
              <a:rPr lang="es-ES_tradnl" sz="2000" dirty="0" err="1" smtClean="0"/>
              <a:t>Sposaro</a:t>
            </a:r>
            <a:r>
              <a:rPr lang="es-ES_tradnl" sz="2000" dirty="0" smtClean="0"/>
              <a:t> </a:t>
            </a:r>
            <a:r>
              <a:rPr lang="es-ES_tradnl" sz="2000" i="1" dirty="0" smtClean="0"/>
              <a:t>et al</a:t>
            </a:r>
            <a:r>
              <a:rPr lang="es-ES_tradnl" sz="2000" dirty="0" smtClean="0"/>
              <a:t>, 2008. La fuerza se aplicó a 60% de la altura de las plantas y luego se procedió al análisis de descomposición de fuerzas para la estimación de la carga aplicada al tallo en forma perpendicular. La fuerza de doblado fue aquella que generó una inclinación de 90 </a:t>
            </a:r>
            <a:r>
              <a:rPr lang="es-ES_tradnl" sz="2000" baseline="30000" dirty="0" smtClean="0"/>
              <a:t>o</a:t>
            </a:r>
            <a:r>
              <a:rPr lang="es-ES_tradnl" sz="2000" dirty="0" smtClean="0"/>
              <a:t> de los tallos y la fuerza de quebrado aquella que produjo en quebrado del tallo. El GS fue generado en V18-VT a través de agitación mecánica de las plantas</a:t>
            </a:r>
            <a:endParaRPr lang="es-ES_tradnl" sz="2000" dirty="0"/>
          </a:p>
        </p:txBody>
      </p:sp>
      <p:pic>
        <p:nvPicPr>
          <p:cNvPr id="36" name="Imagen 35"/>
          <p:cNvPicPr>
            <a:picLocks noChangeAspect="1"/>
          </p:cNvPicPr>
          <p:nvPr/>
        </p:nvPicPr>
        <p:blipFill>
          <a:blip r:embed="rId4"/>
          <a:stretch>
            <a:fillRect/>
          </a:stretch>
        </p:blipFill>
        <p:spPr>
          <a:xfrm>
            <a:off x="2564294" y="21689537"/>
            <a:ext cx="4827677" cy="713262"/>
          </a:xfrm>
          <a:prstGeom prst="rect">
            <a:avLst/>
          </a:prstGeom>
        </p:spPr>
      </p:pic>
      <p:sp>
        <p:nvSpPr>
          <p:cNvPr id="38" name="CuadroTexto 37"/>
          <p:cNvSpPr txBox="1"/>
          <p:nvPr/>
        </p:nvSpPr>
        <p:spPr>
          <a:xfrm>
            <a:off x="1272650" y="4852299"/>
            <a:ext cx="5535674" cy="6555641"/>
          </a:xfrm>
          <a:prstGeom prst="rect">
            <a:avLst/>
          </a:prstGeom>
          <a:noFill/>
        </p:spPr>
        <p:txBody>
          <a:bodyPr wrap="square" rtlCol="0">
            <a:spAutoFit/>
          </a:bodyPr>
          <a:lstStyle/>
          <a:p>
            <a:r>
              <a:rPr lang="es-ES_tradnl" sz="2000" dirty="0" smtClean="0"/>
              <a:t>El Green Snap o quebrado en verde del tallo  (GS) es una enfermedad fisiológica que depende del genotipo y del ambiente. La tolerancia genética al mismo es un carácter difícil de evaluar si no se implementa un sistema experimental que permita generar alta incidencia de GS todos los años. Identificar marcadores moleculares asociados al mismo es una alternativa válida pero se requiere de datos fenotípicos confiables todos los años. Indicadores de resistencia de tallo a vuelco y quebrado han sido propuestos para </a:t>
            </a:r>
            <a:r>
              <a:rPr lang="es-ES_tradnl" sz="2000" dirty="0"/>
              <a:t>trigo, girasol y otros cultivos (Berry </a:t>
            </a:r>
            <a:r>
              <a:rPr lang="es-ES_tradnl" sz="2000" i="1" dirty="0"/>
              <a:t>et al </a:t>
            </a:r>
            <a:r>
              <a:rPr lang="es-ES_tradnl" sz="2000" dirty="0"/>
              <a:t>, 2003, </a:t>
            </a:r>
            <a:r>
              <a:rPr lang="es-ES_tradnl" sz="2000" dirty="0" err="1"/>
              <a:t>Sposaro</a:t>
            </a:r>
            <a:r>
              <a:rPr lang="es-ES_tradnl" sz="2000" dirty="0"/>
              <a:t> </a:t>
            </a:r>
            <a:r>
              <a:rPr lang="es-ES_tradnl" sz="2000" i="1" dirty="0"/>
              <a:t>et al</a:t>
            </a:r>
            <a:r>
              <a:rPr lang="es-ES_tradnl" sz="2000" dirty="0"/>
              <a:t>, 2008, </a:t>
            </a:r>
            <a:r>
              <a:rPr lang="es-ES_tradnl" sz="2000" dirty="0" err="1"/>
              <a:t>Sposaro</a:t>
            </a:r>
            <a:r>
              <a:rPr lang="es-ES_tradnl" sz="2000" dirty="0"/>
              <a:t> </a:t>
            </a:r>
            <a:r>
              <a:rPr lang="es-ES_tradnl" sz="2000" i="1" dirty="0"/>
              <a:t>et al</a:t>
            </a:r>
            <a:r>
              <a:rPr lang="es-ES_tradnl" sz="2000" dirty="0"/>
              <a:t>, </a:t>
            </a:r>
            <a:r>
              <a:rPr lang="es-ES_tradnl" sz="2000" dirty="0" smtClean="0"/>
              <a:t>2010) trabajando con sistemas mecánicos que caracterizan las fuerzas umbrales para ocasionar dichos efectos. En maíz esta información es escasa o nula </a:t>
            </a:r>
          </a:p>
          <a:p>
            <a:r>
              <a:rPr lang="es-ES_tradnl" sz="2000" dirty="0" smtClean="0"/>
              <a:t>Objetivos: Establecer indicadores de sensibilidad a GS para híbridos de maíz contrastantes en este carácter, utilizando un sistema mecánico de aplicación de fuerzas que generen doblado y quebrado del tallo  </a:t>
            </a:r>
            <a:endParaRPr lang="es-ES_tradnl" sz="2000" dirty="0"/>
          </a:p>
        </p:txBody>
      </p:sp>
      <p:sp>
        <p:nvSpPr>
          <p:cNvPr id="2" name="CuadroTexto 1"/>
          <p:cNvSpPr txBox="1"/>
          <p:nvPr/>
        </p:nvSpPr>
        <p:spPr>
          <a:xfrm>
            <a:off x="524657" y="1501224"/>
            <a:ext cx="11617376" cy="1384995"/>
          </a:xfrm>
          <a:prstGeom prst="rect">
            <a:avLst/>
          </a:prstGeom>
          <a:noFill/>
        </p:spPr>
        <p:txBody>
          <a:bodyPr wrap="square" rtlCol="0">
            <a:spAutoFit/>
          </a:bodyPr>
          <a:lstStyle/>
          <a:p>
            <a:pPr algn="ctr"/>
            <a:r>
              <a:rPr lang="es-ES_tradnl" sz="2800" dirty="0" smtClean="0">
                <a:solidFill>
                  <a:schemeClr val="tx1">
                    <a:lumMod val="95000"/>
                    <a:lumOff val="5000"/>
                  </a:schemeClr>
                </a:solidFill>
              </a:rPr>
              <a:t>Indicadores de sensibilidad a Green Snap en maíz: variaciones en los momentos de fuerza de doblado y quebrado de tallo en híbridos contrastantes en susceptibilidad a Green Snap</a:t>
            </a:r>
          </a:p>
        </p:txBody>
      </p:sp>
      <p:sp>
        <p:nvSpPr>
          <p:cNvPr id="26" name="CuadroTexto 25"/>
          <p:cNvSpPr txBox="1"/>
          <p:nvPr/>
        </p:nvSpPr>
        <p:spPr>
          <a:xfrm>
            <a:off x="984633" y="2869612"/>
            <a:ext cx="11957258" cy="430887"/>
          </a:xfrm>
          <a:prstGeom prst="rect">
            <a:avLst/>
          </a:prstGeom>
          <a:noFill/>
        </p:spPr>
        <p:txBody>
          <a:bodyPr wrap="square" rtlCol="0">
            <a:spAutoFit/>
          </a:bodyPr>
          <a:lstStyle/>
          <a:p>
            <a:r>
              <a:rPr lang="es-ES_tradnl" sz="2200" dirty="0" smtClean="0">
                <a:solidFill>
                  <a:schemeClr val="tx1">
                    <a:lumMod val="65000"/>
                    <a:lumOff val="35000"/>
                  </a:schemeClr>
                </a:solidFill>
              </a:rPr>
              <a:t>S. Uhart</a:t>
            </a:r>
            <a:r>
              <a:rPr lang="es-ES" sz="2200" baseline="30000" dirty="0" smtClean="0">
                <a:solidFill>
                  <a:schemeClr val="tx1">
                    <a:lumMod val="65000"/>
                    <a:lumOff val="35000"/>
                  </a:schemeClr>
                </a:solidFill>
              </a:rPr>
              <a:t>1</a:t>
            </a:r>
            <a:r>
              <a:rPr lang="es-ES" sz="2200" baseline="30000" dirty="0">
                <a:solidFill>
                  <a:schemeClr val="tx1">
                    <a:lumMod val="65000"/>
                    <a:lumOff val="35000"/>
                  </a:schemeClr>
                </a:solidFill>
              </a:rPr>
              <a:t> 2</a:t>
            </a:r>
            <a:r>
              <a:rPr lang="es-ES_tradnl" sz="2200" dirty="0" smtClean="0">
                <a:solidFill>
                  <a:schemeClr val="tx1">
                    <a:lumMod val="65000"/>
                    <a:lumOff val="35000"/>
                  </a:schemeClr>
                </a:solidFill>
              </a:rPr>
              <a:t>; C. Sarria</a:t>
            </a:r>
            <a:r>
              <a:rPr lang="es-ES" sz="2200" baseline="30000" dirty="0" smtClean="0">
                <a:solidFill>
                  <a:schemeClr val="tx1">
                    <a:lumMod val="65000"/>
                    <a:lumOff val="35000"/>
                  </a:schemeClr>
                </a:solidFill>
              </a:rPr>
              <a:t>1</a:t>
            </a:r>
            <a:r>
              <a:rPr lang="es-ES_tradnl" sz="2200" dirty="0">
                <a:solidFill>
                  <a:schemeClr val="tx1">
                    <a:lumMod val="65000"/>
                    <a:lumOff val="35000"/>
                  </a:schemeClr>
                </a:solidFill>
              </a:rPr>
              <a:t>, B. </a:t>
            </a:r>
            <a:r>
              <a:rPr lang="es-ES_tradnl" sz="2200" dirty="0" err="1">
                <a:solidFill>
                  <a:schemeClr val="tx1">
                    <a:lumMod val="65000"/>
                    <a:lumOff val="35000"/>
                  </a:schemeClr>
                </a:solidFill>
              </a:rPr>
              <a:t>Kettler</a:t>
            </a:r>
            <a:r>
              <a:rPr lang="es-ES" sz="2200" baseline="30000" dirty="0">
                <a:solidFill>
                  <a:schemeClr val="tx1">
                    <a:lumMod val="65000"/>
                    <a:lumOff val="35000"/>
                  </a:schemeClr>
                </a:solidFill>
              </a:rPr>
              <a:t> </a:t>
            </a:r>
            <a:r>
              <a:rPr lang="es-ES" sz="2200" baseline="30000" dirty="0" smtClean="0">
                <a:solidFill>
                  <a:schemeClr val="tx1">
                    <a:lumMod val="65000"/>
                    <a:lumOff val="35000"/>
                  </a:schemeClr>
                </a:solidFill>
              </a:rPr>
              <a:t>2  </a:t>
            </a:r>
            <a:r>
              <a:rPr lang="es-ES" sz="2200" dirty="0" smtClean="0">
                <a:solidFill>
                  <a:schemeClr val="tx1">
                    <a:lumMod val="65000"/>
                    <a:lumOff val="35000"/>
                  </a:schemeClr>
                </a:solidFill>
              </a:rPr>
              <a:t>.</a:t>
            </a:r>
            <a:r>
              <a:rPr lang="es-ES_tradnl" sz="2200" dirty="0" smtClean="0">
                <a:solidFill>
                  <a:schemeClr val="tx1">
                    <a:lumMod val="65000"/>
                    <a:lumOff val="35000"/>
                  </a:schemeClr>
                </a:solidFill>
              </a:rPr>
              <a:t>N. Neiff</a:t>
            </a:r>
            <a:r>
              <a:rPr lang="es-ES" sz="2200" baseline="30000" dirty="0" smtClean="0">
                <a:solidFill>
                  <a:schemeClr val="tx1">
                    <a:lumMod val="65000"/>
                    <a:lumOff val="35000"/>
                  </a:schemeClr>
                </a:solidFill>
              </a:rPr>
              <a:t> 2 3</a:t>
            </a:r>
            <a:r>
              <a:rPr lang="es-ES_tradnl" sz="2200" dirty="0" smtClean="0">
                <a:solidFill>
                  <a:schemeClr val="tx1">
                    <a:lumMod val="65000"/>
                    <a:lumOff val="35000"/>
                  </a:schemeClr>
                </a:solidFill>
              </a:rPr>
              <a:t>; </a:t>
            </a:r>
            <a:r>
              <a:rPr lang="es-ES_tradnl" sz="2200" dirty="0" smtClean="0">
                <a:solidFill>
                  <a:schemeClr val="tx1">
                    <a:lumMod val="65000"/>
                    <a:lumOff val="35000"/>
                  </a:schemeClr>
                </a:solidFill>
              </a:rPr>
              <a:t>G Marrassini</a:t>
            </a:r>
            <a:r>
              <a:rPr lang="es-ES" sz="2200" baseline="30000" dirty="0">
                <a:solidFill>
                  <a:schemeClr val="tx1">
                    <a:lumMod val="65000"/>
                    <a:lumOff val="35000"/>
                  </a:schemeClr>
                </a:solidFill>
              </a:rPr>
              <a:t>1</a:t>
            </a:r>
            <a:r>
              <a:rPr lang="es-ES_tradnl" sz="2200" dirty="0" smtClean="0">
                <a:solidFill>
                  <a:schemeClr val="tx1">
                    <a:lumMod val="65000"/>
                    <a:lumOff val="35000"/>
                  </a:schemeClr>
                </a:solidFill>
              </a:rPr>
              <a:t>, W. Tanaka</a:t>
            </a:r>
            <a:r>
              <a:rPr lang="es-ES" sz="2200" baseline="30000" dirty="0">
                <a:solidFill>
                  <a:schemeClr val="tx1">
                    <a:lumMod val="65000"/>
                    <a:lumOff val="35000"/>
                  </a:schemeClr>
                </a:solidFill>
              </a:rPr>
              <a:t>1</a:t>
            </a:r>
            <a:r>
              <a:rPr lang="es-ES_tradnl" sz="2200" dirty="0" smtClean="0">
                <a:solidFill>
                  <a:schemeClr val="tx1">
                    <a:lumMod val="65000"/>
                    <a:lumOff val="35000"/>
                  </a:schemeClr>
                </a:solidFill>
              </a:rPr>
              <a:t>, L. Haxhi, R. Guillen</a:t>
            </a:r>
            <a:r>
              <a:rPr lang="es-ES" sz="2200" baseline="30000" dirty="0">
                <a:solidFill>
                  <a:schemeClr val="tx1">
                    <a:lumMod val="65000"/>
                    <a:lumOff val="35000"/>
                  </a:schemeClr>
                </a:solidFill>
              </a:rPr>
              <a:t>1</a:t>
            </a:r>
            <a:endParaRPr lang="es-ES_tradnl" sz="2200" dirty="0" smtClean="0">
              <a:solidFill>
                <a:schemeClr val="tx1">
                  <a:lumMod val="65000"/>
                  <a:lumOff val="35000"/>
                </a:schemeClr>
              </a:solidFill>
            </a:endParaRPr>
          </a:p>
        </p:txBody>
      </p:sp>
      <p:sp>
        <p:nvSpPr>
          <p:cNvPr id="29" name="CuadroTexto 28"/>
          <p:cNvSpPr txBox="1"/>
          <p:nvPr/>
        </p:nvSpPr>
        <p:spPr>
          <a:xfrm>
            <a:off x="1031088" y="3722359"/>
            <a:ext cx="4630994" cy="446276"/>
          </a:xfrm>
          <a:prstGeom prst="rect">
            <a:avLst/>
          </a:prstGeom>
          <a:noFill/>
        </p:spPr>
        <p:txBody>
          <a:bodyPr wrap="square" rtlCol="0">
            <a:spAutoFit/>
          </a:bodyPr>
          <a:lstStyle/>
          <a:p>
            <a:r>
              <a:rPr lang="es-ES_tradnl" sz="2200" dirty="0" smtClean="0">
                <a:solidFill>
                  <a:schemeClr val="tx1">
                    <a:lumMod val="65000"/>
                    <a:lumOff val="35000"/>
                  </a:schemeClr>
                </a:solidFill>
              </a:rPr>
              <a:t>suhart@dow.com</a:t>
            </a:r>
          </a:p>
        </p:txBody>
      </p:sp>
      <p:sp>
        <p:nvSpPr>
          <p:cNvPr id="30" name="CuadroTexto 29"/>
          <p:cNvSpPr txBox="1"/>
          <p:nvPr/>
        </p:nvSpPr>
        <p:spPr>
          <a:xfrm>
            <a:off x="1004772" y="3310091"/>
            <a:ext cx="11607104" cy="430887"/>
          </a:xfrm>
          <a:prstGeom prst="rect">
            <a:avLst/>
          </a:prstGeom>
          <a:noFill/>
        </p:spPr>
        <p:txBody>
          <a:bodyPr wrap="square" rtlCol="0">
            <a:spAutoFit/>
          </a:bodyPr>
          <a:lstStyle/>
          <a:p>
            <a:r>
              <a:rPr lang="es-ES" sz="2200" dirty="0" smtClean="0">
                <a:solidFill>
                  <a:schemeClr val="tx1">
                    <a:lumMod val="65000"/>
                    <a:lumOff val="35000"/>
                  </a:schemeClr>
                </a:solidFill>
              </a:rPr>
              <a:t>Dow AgroSciences </a:t>
            </a:r>
            <a:r>
              <a:rPr lang="es-ES" sz="2200" baseline="30000" dirty="0" smtClean="0">
                <a:solidFill>
                  <a:schemeClr val="tx1">
                    <a:lumMod val="65000"/>
                    <a:lumOff val="35000"/>
                  </a:schemeClr>
                </a:solidFill>
              </a:rPr>
              <a:t>1</a:t>
            </a:r>
            <a:r>
              <a:rPr lang="es-ES" sz="2200" dirty="0" smtClean="0">
                <a:solidFill>
                  <a:schemeClr val="tx1">
                    <a:lumMod val="65000"/>
                    <a:lumOff val="35000"/>
                  </a:schemeClr>
                </a:solidFill>
              </a:rPr>
              <a:t>- FCA-UNNE </a:t>
            </a:r>
            <a:r>
              <a:rPr lang="es-ES" sz="2200" baseline="30000" dirty="0" smtClean="0">
                <a:solidFill>
                  <a:schemeClr val="tx1">
                    <a:lumMod val="65000"/>
                    <a:lumOff val="35000"/>
                  </a:schemeClr>
                </a:solidFill>
              </a:rPr>
              <a:t>2</a:t>
            </a:r>
            <a:r>
              <a:rPr lang="es-ES" sz="2200" dirty="0" smtClean="0">
                <a:solidFill>
                  <a:schemeClr val="tx1">
                    <a:lumMod val="65000"/>
                    <a:lumOff val="35000"/>
                  </a:schemeClr>
                </a:solidFill>
              </a:rPr>
              <a:t>, CONICET </a:t>
            </a:r>
            <a:r>
              <a:rPr lang="es-ES" sz="2200" baseline="30000" dirty="0" smtClean="0">
                <a:solidFill>
                  <a:schemeClr val="tx1">
                    <a:lumMod val="65000"/>
                    <a:lumOff val="35000"/>
                  </a:schemeClr>
                </a:solidFill>
              </a:rPr>
              <a:t>3</a:t>
            </a:r>
            <a:endParaRPr lang="es-ES_tradnl" sz="2200" baseline="30000" dirty="0" smtClean="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endParaRPr lang="en-US"/>
          </a:p>
        </p:txBody>
      </p:sp>
      <p:pic>
        <p:nvPicPr>
          <p:cNvPr id="10" name="Picture 9"/>
          <p:cNvPicPr>
            <a:picLocks noChangeAspect="1"/>
          </p:cNvPicPr>
          <p:nvPr/>
        </p:nvPicPr>
        <p:blipFill>
          <a:blip r:embed="rId5"/>
          <a:stretch>
            <a:fillRect/>
          </a:stretch>
        </p:blipFill>
        <p:spPr>
          <a:xfrm>
            <a:off x="7305837" y="6051215"/>
            <a:ext cx="5557207" cy="3136974"/>
          </a:xfrm>
          <a:prstGeom prst="rect">
            <a:avLst/>
          </a:prstGeom>
        </p:spPr>
      </p:pic>
      <p:pic>
        <p:nvPicPr>
          <p:cNvPr id="18" name="Picture 17"/>
          <p:cNvPicPr>
            <a:picLocks noChangeAspect="1"/>
          </p:cNvPicPr>
          <p:nvPr/>
        </p:nvPicPr>
        <p:blipFill>
          <a:blip r:embed="rId6"/>
          <a:stretch>
            <a:fillRect/>
          </a:stretch>
        </p:blipFill>
        <p:spPr>
          <a:xfrm>
            <a:off x="7286513" y="11877020"/>
            <a:ext cx="5556473" cy="2139055"/>
          </a:xfrm>
          <a:prstGeom prst="rect">
            <a:avLst/>
          </a:prstGeom>
        </p:spPr>
      </p:pic>
      <p:sp>
        <p:nvSpPr>
          <p:cNvPr id="37" name="CuadroTexto 30"/>
          <p:cNvSpPr txBox="1"/>
          <p:nvPr/>
        </p:nvSpPr>
        <p:spPr>
          <a:xfrm>
            <a:off x="7286513" y="9208264"/>
            <a:ext cx="5603633" cy="830997"/>
          </a:xfrm>
          <a:prstGeom prst="rect">
            <a:avLst/>
          </a:prstGeom>
          <a:noFill/>
        </p:spPr>
        <p:txBody>
          <a:bodyPr wrap="square" rtlCol="0">
            <a:spAutoFit/>
          </a:bodyPr>
          <a:lstStyle/>
          <a:p>
            <a:r>
              <a:rPr lang="es-ES_tradnl" sz="1600" dirty="0" smtClean="0"/>
              <a:t>Figura 1: Green </a:t>
            </a:r>
            <a:r>
              <a:rPr lang="es-ES_tradnl" sz="1600" dirty="0" err="1" smtClean="0"/>
              <a:t>snap</a:t>
            </a:r>
            <a:r>
              <a:rPr lang="es-ES_tradnl" sz="1600" dirty="0" smtClean="0"/>
              <a:t> en función de la fuerza de resistencia al doblado de tallos de cuatro híbridos de maíz en diferentes etapas fenológicas del ciclo del cultivo (promedio de 3 repeticiones)</a:t>
            </a:r>
            <a:endParaRPr lang="es-ES_tradnl" sz="1600" dirty="0"/>
          </a:p>
        </p:txBody>
      </p:sp>
      <p:sp>
        <p:nvSpPr>
          <p:cNvPr id="39" name="CuadroTexto 30"/>
          <p:cNvSpPr txBox="1"/>
          <p:nvPr/>
        </p:nvSpPr>
        <p:spPr>
          <a:xfrm>
            <a:off x="7305838" y="9997265"/>
            <a:ext cx="5568467" cy="1938992"/>
          </a:xfrm>
          <a:prstGeom prst="rect">
            <a:avLst/>
          </a:prstGeom>
          <a:noFill/>
        </p:spPr>
        <p:txBody>
          <a:bodyPr wrap="square" rtlCol="0">
            <a:spAutoFit/>
          </a:bodyPr>
          <a:lstStyle/>
          <a:p>
            <a:r>
              <a:rPr lang="es-ES_tradnl" sz="2000" dirty="0" smtClean="0"/>
              <a:t>La respuesta de GS a la resistencia al doblado de tallos en los diferentes momentos se analizó en forma conjunta, utilizando los valores de resistencia relativa (expresada sobre el máximo en cada momento). La asociación fue estrecha (R</a:t>
            </a:r>
            <a:r>
              <a:rPr lang="es-ES_tradnl" sz="2000" baseline="30000" dirty="0" smtClean="0"/>
              <a:t>2</a:t>
            </a:r>
            <a:r>
              <a:rPr lang="es-ES_tradnl" sz="2000" dirty="0" smtClean="0"/>
              <a:t>= 0.61, </a:t>
            </a:r>
            <a:r>
              <a:rPr lang="es-ES_tradnl" sz="2000" dirty="0" err="1" smtClean="0"/>
              <a:t>Fig</a:t>
            </a:r>
            <a:r>
              <a:rPr lang="es-ES_tradnl" sz="2000" dirty="0" smtClean="0"/>
              <a:t> 2 A)</a:t>
            </a:r>
            <a:endParaRPr lang="es-ES_tradnl" sz="2000" dirty="0"/>
          </a:p>
        </p:txBody>
      </p:sp>
      <p:sp>
        <p:nvSpPr>
          <p:cNvPr id="40" name="CuadroTexto 30"/>
          <p:cNvSpPr txBox="1"/>
          <p:nvPr/>
        </p:nvSpPr>
        <p:spPr>
          <a:xfrm>
            <a:off x="7286513" y="15052616"/>
            <a:ext cx="5556473" cy="2862322"/>
          </a:xfrm>
          <a:prstGeom prst="rect">
            <a:avLst/>
          </a:prstGeom>
          <a:noFill/>
        </p:spPr>
        <p:txBody>
          <a:bodyPr wrap="square" rtlCol="0">
            <a:spAutoFit/>
          </a:bodyPr>
          <a:lstStyle/>
          <a:p>
            <a:r>
              <a:rPr lang="es-ES_tradnl" sz="2000" dirty="0" smtClean="0"/>
              <a:t>Finalmente se evaluó la relación entre la tolerancia a GS y la resistencia al quebrado de los tallos en V18-VT (</a:t>
            </a:r>
            <a:r>
              <a:rPr lang="es-ES_tradnl" sz="2000" dirty="0" err="1" smtClean="0"/>
              <a:t>Fig</a:t>
            </a:r>
            <a:r>
              <a:rPr lang="es-ES_tradnl" sz="2000" dirty="0" smtClean="0"/>
              <a:t> 2 B) determinando una estrecha asociación (R</a:t>
            </a:r>
            <a:r>
              <a:rPr lang="es-ES_tradnl" sz="2000" baseline="30000" dirty="0" smtClean="0"/>
              <a:t>2</a:t>
            </a:r>
            <a:r>
              <a:rPr lang="es-ES_tradnl" sz="2000" dirty="0" smtClean="0"/>
              <a:t>= 0.98)</a:t>
            </a:r>
          </a:p>
          <a:p>
            <a:r>
              <a:rPr lang="es-ES_tradnl" sz="2000" dirty="0" smtClean="0"/>
              <a:t>La menor resistencia al doblado de los tallos entre V9 y VT y la mayor resistencia de los tallos al quebrado en V18-VT mostraron una alta asociación con la tolerancia a GS </a:t>
            </a:r>
          </a:p>
          <a:p>
            <a:endParaRPr lang="es-ES_tradnl" sz="2000" dirty="0"/>
          </a:p>
        </p:txBody>
      </p:sp>
      <p:sp>
        <p:nvSpPr>
          <p:cNvPr id="41" name="CuadroTexto 30"/>
          <p:cNvSpPr txBox="1"/>
          <p:nvPr/>
        </p:nvSpPr>
        <p:spPr>
          <a:xfrm>
            <a:off x="7354416" y="13993723"/>
            <a:ext cx="5467825" cy="1077218"/>
          </a:xfrm>
          <a:prstGeom prst="rect">
            <a:avLst/>
          </a:prstGeom>
          <a:noFill/>
        </p:spPr>
        <p:txBody>
          <a:bodyPr wrap="square" rtlCol="0">
            <a:spAutoFit/>
          </a:bodyPr>
          <a:lstStyle/>
          <a:p>
            <a:r>
              <a:rPr lang="es-ES_tradnl" sz="1600" dirty="0" smtClean="0"/>
              <a:t>Figura 2:  Green </a:t>
            </a:r>
            <a:r>
              <a:rPr lang="es-ES_tradnl" sz="1600" dirty="0" err="1" smtClean="0"/>
              <a:t>snap</a:t>
            </a:r>
            <a:r>
              <a:rPr lang="es-ES_tradnl" sz="1600" dirty="0" smtClean="0"/>
              <a:t> en función de la fuerza de resistencia relativa al doblado de tallos (A) y de la fuerza de quebrado (B) de cuatro híbridos de maíz en diferentes etapas fenológicas del ciclo del cultivo (promedio de 3 repeticiones)</a:t>
            </a:r>
            <a:endParaRPr lang="es-ES_tradnl" sz="1600" dirty="0"/>
          </a:p>
        </p:txBody>
      </p:sp>
      <p:sp>
        <p:nvSpPr>
          <p:cNvPr id="34" name="Rectangle 33"/>
          <p:cNvSpPr/>
          <p:nvPr/>
        </p:nvSpPr>
        <p:spPr>
          <a:xfrm>
            <a:off x="7274949" y="18996994"/>
            <a:ext cx="5568037" cy="2554545"/>
          </a:xfrm>
          <a:prstGeom prst="rect">
            <a:avLst/>
          </a:prstGeom>
        </p:spPr>
        <p:txBody>
          <a:bodyPr wrap="square">
            <a:spAutoFit/>
          </a:bodyPr>
          <a:lstStyle/>
          <a:p>
            <a:r>
              <a:rPr lang="es-ES_tradnl" sz="2000" dirty="0"/>
              <a:t>La tolerancia a GS se asoció con menores valores de resistencia al doblado </a:t>
            </a:r>
            <a:r>
              <a:rPr lang="es-ES_tradnl" sz="2000" dirty="0" smtClean="0"/>
              <a:t>de tallos en </a:t>
            </a:r>
            <a:r>
              <a:rPr lang="es-ES_tradnl" sz="2000" dirty="0"/>
              <a:t>todos los momentos </a:t>
            </a:r>
            <a:r>
              <a:rPr lang="es-ES_tradnl" sz="2000" dirty="0" smtClean="0"/>
              <a:t>evaluados, </a:t>
            </a:r>
            <a:r>
              <a:rPr lang="es-ES_tradnl" sz="2000" dirty="0"/>
              <a:t>particularmente en </a:t>
            </a:r>
            <a:r>
              <a:rPr lang="es-ES_tradnl" sz="2000" dirty="0" smtClean="0"/>
              <a:t>V18-VT</a:t>
            </a:r>
          </a:p>
          <a:p>
            <a:r>
              <a:rPr lang="es-ES_tradnl" sz="2000" dirty="0"/>
              <a:t>La </a:t>
            </a:r>
            <a:r>
              <a:rPr lang="es-ES_tradnl" sz="2000" dirty="0" smtClean="0"/>
              <a:t>mayor </a:t>
            </a:r>
            <a:r>
              <a:rPr lang="es-ES_tradnl" sz="2000" dirty="0"/>
              <a:t>resistencia de los tallos al quebrado en V18-VT mostraron una alta asociación con la tolerancia a GS </a:t>
            </a:r>
            <a:endParaRPr lang="es-ES_tradnl" sz="2000" dirty="0" smtClean="0"/>
          </a:p>
          <a:p>
            <a:endParaRPr lang="es-ES_tradnl" sz="2000" dirty="0"/>
          </a:p>
          <a:p>
            <a:endParaRPr lang="es-ES_tradnl" sz="2000" dirty="0"/>
          </a:p>
        </p:txBody>
      </p:sp>
      <p:pic>
        <p:nvPicPr>
          <p:cNvPr id="42" name="Imagen 24"/>
          <p:cNvPicPr>
            <a:picLocks noChangeAspect="1"/>
          </p:cNvPicPr>
          <p:nvPr/>
        </p:nvPicPr>
        <p:blipFill>
          <a:blip r:embed="rId7"/>
          <a:stretch>
            <a:fillRect/>
          </a:stretch>
        </p:blipFill>
        <p:spPr>
          <a:xfrm rot="16200000">
            <a:off x="7410172" y="-3348789"/>
            <a:ext cx="6301819" cy="9265291"/>
          </a:xfrm>
          <a:prstGeom prst="rect">
            <a:avLst/>
          </a:prstGeom>
        </p:spPr>
      </p:pic>
    </p:spTree>
    <p:extLst>
      <p:ext uri="{BB962C8B-B14F-4D97-AF65-F5344CB8AC3E}">
        <p14:creationId xmlns:p14="http://schemas.microsoft.com/office/powerpoint/2010/main" val="2716480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1480</TotalTime>
  <Words>808</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dc:creator>
  <cp:lastModifiedBy>Uhart, Sergio (S)</cp:lastModifiedBy>
  <cp:revision>26</cp:revision>
  <dcterms:created xsi:type="dcterms:W3CDTF">2017-09-01T21:50:38Z</dcterms:created>
  <dcterms:modified xsi:type="dcterms:W3CDTF">2017-11-13T15:59:47Z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Uhart S u364430</vt:lpwstr>
  </property>
  <property fmtid="{D5CDD505-2E9C-101B-9397-08002B2CF9AE}" pid="3" name="Update_Footer">
    <vt:lpwstr>No</vt:lpwstr>
  </property>
  <property fmtid="{D5CDD505-2E9C-101B-9397-08002B2CF9AE}" pid="4" name="Radio_Button">
    <vt:lpwstr>RadioButton2</vt:lpwstr>
  </property>
  <property fmtid="{D5CDD505-2E9C-101B-9397-08002B2CF9AE}" pid="5" name="Information_Classification">
    <vt:lpwstr/>
  </property>
  <property fmtid="{D5CDD505-2E9C-101B-9397-08002B2CF9AE}" pid="6" name="Record_Title_ID">
    <vt:lpwstr>72</vt:lpwstr>
  </property>
  <property fmtid="{D5CDD505-2E9C-101B-9397-08002B2CF9AE}" pid="7" name="Last_Reviewed_Date">
    <vt:lpwstr/>
  </property>
  <property fmtid="{D5CDD505-2E9C-101B-9397-08002B2CF9AE}" pid="8" name="Retention_Review_Frequency">
    <vt:lpwstr/>
  </property>
</Properties>
</file>