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3679488" cy="24382413"/>
  <p:notesSz cx="6858000" cy="9144000"/>
  <p:defaultTextStyle>
    <a:defPPr>
      <a:defRPr lang="en-US"/>
    </a:defPPr>
    <a:lvl1pPr marL="0" algn="l" defTabSz="1217981" rtl="0" eaLnBrk="1" latinLnBrk="0" hangingPunct="1">
      <a:defRPr sz="4795" kern="1200">
        <a:solidFill>
          <a:schemeClr val="tx1"/>
        </a:solidFill>
        <a:latin typeface="+mn-lt"/>
        <a:ea typeface="+mn-ea"/>
        <a:cs typeface="+mn-cs"/>
      </a:defRPr>
    </a:lvl1pPr>
    <a:lvl2pPr marL="1217981" algn="l" defTabSz="1217981" rtl="0" eaLnBrk="1" latinLnBrk="0" hangingPunct="1">
      <a:defRPr sz="4795" kern="1200">
        <a:solidFill>
          <a:schemeClr val="tx1"/>
        </a:solidFill>
        <a:latin typeface="+mn-lt"/>
        <a:ea typeface="+mn-ea"/>
        <a:cs typeface="+mn-cs"/>
      </a:defRPr>
    </a:lvl2pPr>
    <a:lvl3pPr marL="2435962" algn="l" defTabSz="1217981" rtl="0" eaLnBrk="1" latinLnBrk="0" hangingPunct="1">
      <a:defRPr sz="4795" kern="1200">
        <a:solidFill>
          <a:schemeClr val="tx1"/>
        </a:solidFill>
        <a:latin typeface="+mn-lt"/>
        <a:ea typeface="+mn-ea"/>
        <a:cs typeface="+mn-cs"/>
      </a:defRPr>
    </a:lvl3pPr>
    <a:lvl4pPr marL="3653942" algn="l" defTabSz="1217981" rtl="0" eaLnBrk="1" latinLnBrk="0" hangingPunct="1">
      <a:defRPr sz="4795" kern="1200">
        <a:solidFill>
          <a:schemeClr val="tx1"/>
        </a:solidFill>
        <a:latin typeface="+mn-lt"/>
        <a:ea typeface="+mn-ea"/>
        <a:cs typeface="+mn-cs"/>
      </a:defRPr>
    </a:lvl4pPr>
    <a:lvl5pPr marL="4871923" algn="l" defTabSz="1217981" rtl="0" eaLnBrk="1" latinLnBrk="0" hangingPunct="1">
      <a:defRPr sz="4795" kern="1200">
        <a:solidFill>
          <a:schemeClr val="tx1"/>
        </a:solidFill>
        <a:latin typeface="+mn-lt"/>
        <a:ea typeface="+mn-ea"/>
        <a:cs typeface="+mn-cs"/>
      </a:defRPr>
    </a:lvl5pPr>
    <a:lvl6pPr marL="6089904" algn="l" defTabSz="1217981" rtl="0" eaLnBrk="1" latinLnBrk="0" hangingPunct="1">
      <a:defRPr sz="4795" kern="1200">
        <a:solidFill>
          <a:schemeClr val="tx1"/>
        </a:solidFill>
        <a:latin typeface="+mn-lt"/>
        <a:ea typeface="+mn-ea"/>
        <a:cs typeface="+mn-cs"/>
      </a:defRPr>
    </a:lvl6pPr>
    <a:lvl7pPr marL="7307885" algn="l" defTabSz="1217981" rtl="0" eaLnBrk="1" latinLnBrk="0" hangingPunct="1">
      <a:defRPr sz="4795" kern="1200">
        <a:solidFill>
          <a:schemeClr val="tx1"/>
        </a:solidFill>
        <a:latin typeface="+mn-lt"/>
        <a:ea typeface="+mn-ea"/>
        <a:cs typeface="+mn-cs"/>
      </a:defRPr>
    </a:lvl7pPr>
    <a:lvl8pPr marL="8525866" algn="l" defTabSz="1217981" rtl="0" eaLnBrk="1" latinLnBrk="0" hangingPunct="1">
      <a:defRPr sz="4795" kern="1200">
        <a:solidFill>
          <a:schemeClr val="tx1"/>
        </a:solidFill>
        <a:latin typeface="+mn-lt"/>
        <a:ea typeface="+mn-ea"/>
        <a:cs typeface="+mn-cs"/>
      </a:defRPr>
    </a:lvl8pPr>
    <a:lvl9pPr marL="9743846" algn="l" defTabSz="1217981" rtl="0" eaLnBrk="1" latinLnBrk="0" hangingPunct="1">
      <a:defRPr sz="479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680" userDrawn="1">
          <p15:clr>
            <a:srgbClr val="A4A3A4"/>
          </p15:clr>
        </p15:guide>
        <p15:guide id="2" pos="430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>
        <p:scale>
          <a:sx n="69" d="100"/>
          <a:sy n="69" d="100"/>
        </p:scale>
        <p:origin x="1338" y="-4134"/>
      </p:cViewPr>
      <p:guideLst>
        <p:guide orient="horz" pos="7680"/>
        <p:guide pos="430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5962" y="7574355"/>
            <a:ext cx="11627565" cy="5226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1923" y="13816701"/>
            <a:ext cx="9575642" cy="623106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432D-1FCE-FE46-A0FB-77409266DB1A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D938-4361-7C49-9007-457FFC455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422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432D-1FCE-FE46-A0FB-77409266DB1A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D938-4361-7C49-9007-457FFC455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630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17629" y="733729"/>
            <a:ext cx="3077885" cy="1560023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3974" y="733729"/>
            <a:ext cx="9005663" cy="1560023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432D-1FCE-FE46-A0FB-77409266DB1A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D938-4361-7C49-9007-457FFC455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410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432D-1FCE-FE46-A0FB-77409266DB1A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D938-4361-7C49-9007-457FFC455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5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585" y="15667963"/>
            <a:ext cx="11627565" cy="484261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0585" y="10334308"/>
            <a:ext cx="11627565" cy="53336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432D-1FCE-FE46-A0FB-77409266DB1A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D938-4361-7C49-9007-457FFC455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415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3974" y="4266924"/>
            <a:ext cx="6041774" cy="120670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53740" y="4266924"/>
            <a:ext cx="6041774" cy="120670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432D-1FCE-FE46-A0FB-77409266DB1A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D938-4361-7C49-9007-457FFC455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49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975" y="976429"/>
            <a:ext cx="12311539" cy="406373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974" y="5457825"/>
            <a:ext cx="6044150" cy="22745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3974" y="7732384"/>
            <a:ext cx="6044150" cy="140481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8992" y="5457825"/>
            <a:ext cx="6046524" cy="22745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8992" y="7732384"/>
            <a:ext cx="6046524" cy="140481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432D-1FCE-FE46-A0FB-77409266DB1A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D938-4361-7C49-9007-457FFC455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00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432D-1FCE-FE46-A0FB-77409266DB1A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D938-4361-7C49-9007-457FFC455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946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432D-1FCE-FE46-A0FB-77409266DB1A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D938-4361-7C49-9007-457FFC455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207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977" y="970779"/>
            <a:ext cx="4500457" cy="41314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8300" y="970786"/>
            <a:ext cx="7647214" cy="208097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977" y="5102253"/>
            <a:ext cx="4500457" cy="1667824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432D-1FCE-FE46-A0FB-77409266DB1A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D938-4361-7C49-9007-457FFC455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836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1275" y="17067689"/>
            <a:ext cx="8207693" cy="20149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1275" y="2178612"/>
            <a:ext cx="8207693" cy="146294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1275" y="19082626"/>
            <a:ext cx="8207693" cy="286154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432D-1FCE-FE46-A0FB-77409266DB1A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D938-4361-7C49-9007-457FFC455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661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3975" y="976429"/>
            <a:ext cx="12311539" cy="4063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975" y="5689235"/>
            <a:ext cx="12311539" cy="16091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3974" y="22598887"/>
            <a:ext cx="3191881" cy="129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5432D-1FCE-FE46-A0FB-77409266DB1A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3825" y="22598887"/>
            <a:ext cx="4331838" cy="129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03633" y="22598887"/>
            <a:ext cx="3191881" cy="129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4D938-4361-7C49-9007-457FFC455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560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/>
          <p:cNvSpPr/>
          <p:nvPr/>
        </p:nvSpPr>
        <p:spPr>
          <a:xfrm>
            <a:off x="1105786" y="4306956"/>
            <a:ext cx="5754282" cy="82458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4" name="Picture 3" descr="templates-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617845" y="15383404"/>
            <a:ext cx="17317209" cy="8999009"/>
          </a:xfrm>
          <a:prstGeom prst="rect">
            <a:avLst/>
          </a:prstGeom>
          <a:scene3d>
            <a:camera prst="orthographicFront">
              <a:rot lat="0" lon="21299992" rev="0"/>
            </a:camera>
            <a:lightRig rig="threePt" dir="t"/>
          </a:scene3d>
        </p:spPr>
      </p:pic>
      <p:pic>
        <p:nvPicPr>
          <p:cNvPr id="5" name="Picture 4" descr="templates-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48" y="-204474"/>
            <a:ext cx="5217668" cy="2610667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095723" y="3975788"/>
            <a:ext cx="3774409" cy="6978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TextBox 6"/>
          <p:cNvSpPr txBox="1"/>
          <p:nvPr/>
        </p:nvSpPr>
        <p:spPr>
          <a:xfrm>
            <a:off x="2210124" y="4064464"/>
            <a:ext cx="3753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&gt; INTRODUCCIÓN &lt;</a:t>
            </a:r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1105786" y="13095604"/>
            <a:ext cx="5754282" cy="82598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0" name="Rectángulo 19"/>
          <p:cNvSpPr/>
          <p:nvPr/>
        </p:nvSpPr>
        <p:spPr>
          <a:xfrm>
            <a:off x="2175236" y="12748865"/>
            <a:ext cx="3615383" cy="6978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1" name="TextBox 6"/>
          <p:cNvSpPr txBox="1"/>
          <p:nvPr/>
        </p:nvSpPr>
        <p:spPr>
          <a:xfrm>
            <a:off x="2242176" y="12873237"/>
            <a:ext cx="3708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&gt; METODOLOG</a:t>
            </a:r>
            <a:r>
              <a:rPr lang="es-ES" sz="2800" dirty="0" smtClean="0">
                <a:solidFill>
                  <a:schemeClr val="bg1"/>
                </a:solidFill>
                <a:latin typeface="Arial"/>
                <a:cs typeface="Arial"/>
              </a:rPr>
              <a:t>ÍA &lt;</a:t>
            </a:r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7194900" y="17815776"/>
            <a:ext cx="5754282" cy="47831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" name="Rectángulo 22"/>
          <p:cNvSpPr/>
          <p:nvPr/>
        </p:nvSpPr>
        <p:spPr>
          <a:xfrm>
            <a:off x="8182484" y="17441882"/>
            <a:ext cx="3932067" cy="6978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4" name="TextBox 6"/>
          <p:cNvSpPr txBox="1"/>
          <p:nvPr/>
        </p:nvSpPr>
        <p:spPr>
          <a:xfrm>
            <a:off x="8320299" y="17574255"/>
            <a:ext cx="3673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&gt; CONCLUSIONES &lt;</a:t>
            </a:r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7410172" y="-3348789"/>
            <a:ext cx="6301819" cy="9265291"/>
          </a:xfrm>
          <a:prstGeom prst="rect">
            <a:avLst/>
          </a:prstGeom>
        </p:spPr>
      </p:pic>
      <p:sp>
        <p:nvSpPr>
          <p:cNvPr id="27" name="Triángulo 26"/>
          <p:cNvSpPr/>
          <p:nvPr/>
        </p:nvSpPr>
        <p:spPr>
          <a:xfrm rot="5400000">
            <a:off x="1137836" y="21861411"/>
            <a:ext cx="434518" cy="374585"/>
          </a:xfrm>
          <a:prstGeom prst="triangl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8" name="Triángulo 27"/>
          <p:cNvSpPr/>
          <p:nvPr/>
        </p:nvSpPr>
        <p:spPr>
          <a:xfrm rot="5400000">
            <a:off x="1767728" y="21861412"/>
            <a:ext cx="434518" cy="374585"/>
          </a:xfrm>
          <a:prstGeom prst="triangl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1" name="CuadroTexto 30"/>
          <p:cNvSpPr txBox="1"/>
          <p:nvPr/>
        </p:nvSpPr>
        <p:spPr>
          <a:xfrm>
            <a:off x="7289799" y="4831883"/>
            <a:ext cx="548640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000" dirty="0" smtClean="0"/>
              <a:t>Los híbridos susceptibles (HS) y tolerantes (HT) mostraron valores de GS máximos de 85% y 29%, respectivamente (</a:t>
            </a:r>
            <a:r>
              <a:rPr lang="es-ES_tradnl" sz="2000" dirty="0" err="1" smtClean="0"/>
              <a:t>Fig</a:t>
            </a:r>
            <a:r>
              <a:rPr lang="es-ES_tradnl" sz="2000" dirty="0" smtClean="0"/>
              <a:t> 1). Las funciones lineales determinaron caídas del rendimiento de 0,77 y 0,66 % por cada punto porcentual de GS para HS y HT, respectivamente.</a:t>
            </a:r>
          </a:p>
          <a:p>
            <a:pPr algn="just"/>
            <a:r>
              <a:rPr lang="es-ES_tradnl" sz="2000" dirty="0" smtClean="0"/>
              <a:t>Al ajustar funciones </a:t>
            </a:r>
            <a:r>
              <a:rPr lang="es-ES_tradnl" sz="2000" dirty="0" err="1" smtClean="0"/>
              <a:t>lineales+plateau</a:t>
            </a:r>
            <a:r>
              <a:rPr lang="es-ES_tradnl" sz="2000" dirty="0" smtClean="0"/>
              <a:t> se observaron valores de rendimiento cercanos a 100% y constantes hasta 10 y 17% de GS para HS y HT respectivamente, con caídas cercanas al 0.78 y 0.83% del rendimiento por cada </a:t>
            </a:r>
            <a:r>
              <a:rPr lang="es-ES_tradnl" sz="2000" dirty="0"/>
              <a:t>punto porcentual</a:t>
            </a:r>
            <a:r>
              <a:rPr lang="es-ES_tradnl" sz="2000" dirty="0" smtClean="0"/>
              <a:t> de GS, mas allá de los valores del </a:t>
            </a:r>
            <a:r>
              <a:rPr lang="es-ES_tradnl" sz="2000" dirty="0" err="1" smtClean="0"/>
              <a:t>plateau</a:t>
            </a:r>
            <a:r>
              <a:rPr lang="es-ES_tradnl" sz="2000" dirty="0" smtClean="0"/>
              <a:t>.</a:t>
            </a:r>
            <a:endParaRPr lang="es-ES_tradnl" sz="2000" dirty="0"/>
          </a:p>
        </p:txBody>
      </p:sp>
      <p:sp>
        <p:nvSpPr>
          <p:cNvPr id="32" name="CuadroTexto 31"/>
          <p:cNvSpPr txBox="1"/>
          <p:nvPr/>
        </p:nvSpPr>
        <p:spPr>
          <a:xfrm>
            <a:off x="7498342" y="14910836"/>
            <a:ext cx="5317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800" dirty="0" smtClean="0"/>
              <a:t>Figura 1: Rendimiento relativo sobre el máximo sin GS (%) en función de GS (%) para híbridos susceptibles y tolerantes a GS</a:t>
            </a:r>
            <a:endParaRPr lang="es-ES_tradnl" sz="1800" dirty="0"/>
          </a:p>
        </p:txBody>
      </p:sp>
      <p:sp>
        <p:nvSpPr>
          <p:cNvPr id="33" name="CuadroTexto 32"/>
          <p:cNvSpPr txBox="1"/>
          <p:nvPr/>
        </p:nvSpPr>
        <p:spPr>
          <a:xfrm>
            <a:off x="1354667" y="14093318"/>
            <a:ext cx="5317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3200"/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4294" y="21689537"/>
            <a:ext cx="4827677" cy="713262"/>
          </a:xfrm>
          <a:prstGeom prst="rect">
            <a:avLst/>
          </a:prstGeom>
        </p:spPr>
      </p:pic>
      <p:sp>
        <p:nvSpPr>
          <p:cNvPr id="38" name="CuadroTexto 37"/>
          <p:cNvSpPr txBox="1"/>
          <p:nvPr/>
        </p:nvSpPr>
        <p:spPr>
          <a:xfrm>
            <a:off x="1291271" y="4787661"/>
            <a:ext cx="5554392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sz="2000" dirty="0"/>
              <a:t>Green </a:t>
            </a:r>
            <a:r>
              <a:rPr lang="es-AR" sz="2000" dirty="0" err="1"/>
              <a:t>s</a:t>
            </a:r>
            <a:r>
              <a:rPr lang="es-AR" sz="2000" dirty="0" err="1" smtClean="0"/>
              <a:t>nap</a:t>
            </a:r>
            <a:r>
              <a:rPr lang="es-AR" sz="2000" dirty="0" smtClean="0"/>
              <a:t> (GS) es </a:t>
            </a:r>
            <a:r>
              <a:rPr lang="es-AR" sz="2000" dirty="0"/>
              <a:t>el quebrado del tallo producido por fuertes vientos y esta determinado por efectos ambientales y genéticos. Durante los periodos de rápido crecimiento los entrenudos pueden desarrollar puntos débiles que sometidos a fuertes vientos pueden generar quebraduras. Los dos periodos mas comunes durante los cuales se puede generar este proceso son V5 a V8 y V12 a R1. En siembras tardías las condiciones ambientales suelen ser más favorables </a:t>
            </a:r>
            <a:r>
              <a:rPr lang="es-AR" sz="2000" dirty="0" smtClean="0"/>
              <a:t>para generar </a:t>
            </a:r>
            <a:r>
              <a:rPr lang="es-AR" sz="2000" dirty="0"/>
              <a:t>un </a:t>
            </a:r>
            <a:r>
              <a:rPr lang="es-AR" sz="2000" dirty="0" smtClean="0"/>
              <a:t>crecimiento vigoroso en estos </a:t>
            </a:r>
            <a:r>
              <a:rPr lang="es-AR" sz="2000" dirty="0" err="1" smtClean="0"/>
              <a:t>estadíos</a:t>
            </a:r>
            <a:r>
              <a:rPr lang="es-AR" sz="2000" dirty="0" smtClean="0"/>
              <a:t>. El </a:t>
            </a:r>
            <a:r>
              <a:rPr lang="es-AR" sz="2000" dirty="0"/>
              <a:t>quebrado de los tallos puede producirse por arriba o por debajo de la espiga. La pérdida de rendimiento dependerá del tipo y momento del quebrado. Las plantas vecinas a las quebradas pueden compensar parcialmente la pérdida de rendimiento. Experimentos realizados en EEUU informaron caídas de rendimiento cercanas a 0,4%  y 0,8% por cada 1% de plantas afectadas y por arriba y por debajo de la espiga respectivamente (</a:t>
            </a:r>
            <a:r>
              <a:rPr lang="es-AR" sz="2000" dirty="0" err="1"/>
              <a:t>Univ</a:t>
            </a:r>
            <a:r>
              <a:rPr lang="es-AR" sz="2000" dirty="0"/>
              <a:t> of </a:t>
            </a:r>
            <a:r>
              <a:rPr lang="es-AR" sz="2000" dirty="0" err="1"/>
              <a:t>Minessota</a:t>
            </a:r>
            <a:r>
              <a:rPr lang="es-AR" sz="2000" dirty="0"/>
              <a:t>, 1994, 1995). </a:t>
            </a:r>
            <a:r>
              <a:rPr lang="es-AR" sz="2000" dirty="0" smtClean="0"/>
              <a:t>El </a:t>
            </a:r>
            <a:r>
              <a:rPr lang="es-AR" sz="2000" dirty="0"/>
              <a:t>objetivo del presente trabajo fue evaluar la pérdida de rendimiento ocasionada por diferentes niveles de Green </a:t>
            </a:r>
            <a:r>
              <a:rPr lang="es-AR" sz="2000" dirty="0" err="1"/>
              <a:t>snap</a:t>
            </a:r>
            <a:r>
              <a:rPr lang="es-AR" sz="2000" dirty="0"/>
              <a:t> </a:t>
            </a:r>
            <a:r>
              <a:rPr lang="es-AR" sz="2000" dirty="0" smtClean="0"/>
              <a:t>en </a:t>
            </a:r>
            <a:r>
              <a:rPr lang="es-AR" sz="2000" dirty="0"/>
              <a:t>híbridos de maíz que difieren en su sensibilidad al </a:t>
            </a:r>
            <a:r>
              <a:rPr lang="es-AR" sz="2000" dirty="0" smtClean="0"/>
              <a:t>mismo, en siembras tardías.</a:t>
            </a:r>
            <a:endParaRPr lang="es-ES_tradnl" sz="2000" dirty="0"/>
          </a:p>
        </p:txBody>
      </p:sp>
      <p:sp>
        <p:nvSpPr>
          <p:cNvPr id="2" name="CuadroTexto 1"/>
          <p:cNvSpPr txBox="1"/>
          <p:nvPr/>
        </p:nvSpPr>
        <p:spPr>
          <a:xfrm>
            <a:off x="535577" y="1417834"/>
            <a:ext cx="116651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Efecto del Green Snap sobre el rendimiento de híbridos de maíz susceptibles y tolerantes al mismo en </a:t>
            </a:r>
            <a:r>
              <a:rPr lang="es-ES_tradnl" sz="30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siembras tardías</a:t>
            </a:r>
            <a:endParaRPr lang="es-ES_tradnl" sz="3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1163830" y="13463732"/>
            <a:ext cx="5733122" cy="7786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" altLang="es-AR" sz="2000" b="0" i="0" u="none" strike="noStrike" cap="none" normalizeH="0" baseline="0" dirty="0" smtClean="0">
                <a:ln>
                  <a:noFill/>
                </a:ln>
                <a:effectLst/>
                <a:cs typeface="Calibri" panose="020F0502020204030204" pitchFamily="34" charset="0"/>
              </a:rPr>
              <a:t>Los experimentos fueron conducidos en la localidad de Colón, Buenos</a:t>
            </a:r>
            <a:r>
              <a:rPr kumimoji="0" lang="es-ES" altLang="es-AR" sz="2000" b="0" i="0" u="none" strike="noStrike" cap="none" normalizeH="0" dirty="0" smtClean="0">
                <a:ln>
                  <a:noFill/>
                </a:ln>
                <a:effectLst/>
                <a:cs typeface="Calibri" panose="020F0502020204030204" pitchFamily="34" charset="0"/>
              </a:rPr>
              <a:t> Aires, (33</a:t>
            </a:r>
            <a:r>
              <a:rPr kumimoji="0" lang="es-ES" altLang="es-AR" sz="2000" b="0" i="0" u="none" strike="noStrike" cap="none" normalizeH="0" baseline="30000" dirty="0" smtClean="0">
                <a:ln>
                  <a:noFill/>
                </a:ln>
                <a:effectLst/>
                <a:cs typeface="Calibri" panose="020F0502020204030204" pitchFamily="34" charset="0"/>
              </a:rPr>
              <a:t>o</a:t>
            </a:r>
            <a:r>
              <a:rPr kumimoji="0" lang="es-ES" altLang="es-AR" sz="2000" b="0" i="0" u="none" strike="noStrike" cap="none" normalizeH="0" dirty="0" smtClean="0">
                <a:ln>
                  <a:noFill/>
                </a:ln>
                <a:effectLst/>
                <a:cs typeface="Calibri" panose="020F0502020204030204" pitchFamily="34" charset="0"/>
              </a:rPr>
              <a:t> 53´S, 61</a:t>
            </a:r>
            <a:r>
              <a:rPr kumimoji="0" lang="es-ES" altLang="es-AR" sz="2000" b="0" i="0" u="none" strike="noStrike" cap="none" normalizeH="0" baseline="30000" dirty="0" smtClean="0">
                <a:ln>
                  <a:noFill/>
                </a:ln>
                <a:effectLst/>
                <a:cs typeface="Calibri" panose="020F0502020204030204" pitchFamily="34" charset="0"/>
              </a:rPr>
              <a:t>o</a:t>
            </a:r>
            <a:r>
              <a:rPr kumimoji="0" lang="es-ES" altLang="es-AR" sz="2000" b="0" i="0" u="none" strike="noStrike" cap="none" normalizeH="0" dirty="0" smtClean="0">
                <a:ln>
                  <a:noFill/>
                </a:ln>
                <a:effectLst/>
                <a:cs typeface="Calibri" panose="020F0502020204030204" pitchFamily="34" charset="0"/>
              </a:rPr>
              <a:t>, 06´ O, 82 msnm) durante la campaña 2016-17. </a:t>
            </a:r>
            <a:r>
              <a:rPr kumimoji="0" lang="es-ES" altLang="es-AR" sz="2000" b="0" i="0" u="none" strike="noStrike" cap="none" normalizeH="0" baseline="0" dirty="0" smtClean="0">
                <a:ln>
                  <a:noFill/>
                </a:ln>
                <a:effectLst/>
                <a:cs typeface="Calibri" panose="020F0502020204030204" pitchFamily="34" charset="0"/>
              </a:rPr>
              <a:t>Se utilizaron dos híbridos susceptibles y dos tolerantes a GS. La densidad fue de 8 </a:t>
            </a:r>
            <a:r>
              <a:rPr kumimoji="0" lang="es-ES" altLang="es-AR" sz="2000" b="0" i="0" u="none" strike="noStrike" cap="none" normalizeH="0" baseline="0" dirty="0" err="1" smtClean="0">
                <a:ln>
                  <a:noFill/>
                </a:ln>
                <a:effectLst/>
                <a:cs typeface="Calibri" panose="020F0502020204030204" pitchFamily="34" charset="0"/>
              </a:rPr>
              <a:t>pl</a:t>
            </a:r>
            <a:r>
              <a:rPr kumimoji="0" lang="es-ES" altLang="es-AR" sz="2000" b="0" i="0" u="none" strike="noStrike" cap="none" normalizeH="0" baseline="0" dirty="0" smtClean="0">
                <a:ln>
                  <a:noFill/>
                </a:ln>
                <a:effectLst/>
                <a:cs typeface="Calibri" panose="020F0502020204030204" pitchFamily="34" charset="0"/>
              </a:rPr>
              <a:t> m</a:t>
            </a:r>
            <a:r>
              <a:rPr kumimoji="0" lang="es-ES" altLang="es-AR" sz="2000" b="0" i="0" u="none" strike="noStrike" cap="none" normalizeH="0" baseline="30000" dirty="0" smtClean="0">
                <a:ln>
                  <a:noFill/>
                </a:ln>
                <a:effectLst/>
                <a:cs typeface="Calibri" panose="020F0502020204030204" pitchFamily="34" charset="0"/>
              </a:rPr>
              <a:t>-2</a:t>
            </a:r>
            <a:r>
              <a:rPr kumimoji="0" lang="es-ES" altLang="es-AR" sz="2000" b="0" i="0" u="none" strike="noStrike" cap="none" normalizeH="0" dirty="0" smtClean="0">
                <a:ln>
                  <a:noFill/>
                </a:ln>
                <a:effectLst/>
                <a:cs typeface="Calibri" panose="020F0502020204030204" pitchFamily="34" charset="0"/>
              </a:rPr>
              <a:t> Se incluyeron dos fechas de siembra (11 de Noviembre y 7 de Diciembre del 2016. Los tratamientos fueron aplicación de viento (ca.</a:t>
            </a:r>
            <a:r>
              <a:rPr lang="es-ES" altLang="es-AR" sz="2000" dirty="0" smtClean="0">
                <a:cs typeface="Calibri" panose="020F0502020204030204" pitchFamily="34" charset="0"/>
              </a:rPr>
              <a:t>70</a:t>
            </a:r>
            <a:r>
              <a:rPr kumimoji="0" lang="es-ES" altLang="es-AR" sz="2000" b="0" i="0" u="none" strike="noStrike" cap="none" normalizeH="0" dirty="0" smtClean="0">
                <a:ln>
                  <a:noFill/>
                </a:ln>
                <a:effectLst/>
                <a:cs typeface="Calibri" panose="020F0502020204030204" pitchFamily="34" charset="0"/>
              </a:rPr>
              <a:t> km h</a:t>
            </a:r>
            <a:r>
              <a:rPr kumimoji="0" lang="es-ES" altLang="es-AR" sz="2000" b="0" i="0" u="none" strike="noStrike" cap="none" normalizeH="0" baseline="30000" dirty="0" smtClean="0">
                <a:ln>
                  <a:noFill/>
                </a:ln>
                <a:effectLst/>
                <a:cs typeface="Calibri" panose="020F0502020204030204" pitchFamily="34" charset="0"/>
              </a:rPr>
              <a:t>-1</a:t>
            </a:r>
            <a:r>
              <a:rPr kumimoji="0" lang="es-ES" altLang="es-AR" sz="2000" b="0" i="0" u="none" strike="noStrike" cap="none" normalizeH="0" baseline="0" dirty="0" smtClean="0">
                <a:ln>
                  <a:noFill/>
                </a:ln>
                <a:effectLst/>
                <a:cs typeface="Calibri" panose="020F0502020204030204" pitchFamily="34" charset="0"/>
              </a:rPr>
              <a:t>) generado en forma artificial</a:t>
            </a:r>
            <a:r>
              <a:rPr kumimoji="0" lang="es-ES" altLang="es-AR" sz="2000" b="0" i="0" u="none" strike="noStrike" cap="none" normalizeH="0" dirty="0" smtClean="0">
                <a:ln>
                  <a:noFill/>
                </a:ln>
                <a:effectLst/>
                <a:cs typeface="Calibri" panose="020F0502020204030204" pitchFamily="34" charset="0"/>
              </a:rPr>
              <a:t> en diferentes estadios fenológicos (V12, V14, V16, V19-VT)  y 4 híbridos de maíz (dos tolerantes y dos susceptibles a GS). Las unidad experimental fue de 2 </a:t>
            </a:r>
            <a:r>
              <a:rPr kumimoji="0" lang="es-ES" altLang="es-AR" sz="2000" b="0" i="0" u="none" strike="noStrike" cap="none" normalizeH="0" baseline="0" dirty="0" smtClean="0">
                <a:ln>
                  <a:noFill/>
                </a:ln>
                <a:effectLst/>
                <a:cs typeface="Calibri" panose="020F0502020204030204" pitchFamily="34" charset="0"/>
              </a:rPr>
              <a:t>surcos de </a:t>
            </a:r>
            <a:r>
              <a:rPr lang="es-ES" altLang="es-AR" sz="2000" dirty="0" smtClean="0">
                <a:cs typeface="Calibri" panose="020F0502020204030204" pitchFamily="34" charset="0"/>
              </a:rPr>
              <a:t>ancho (0,52 m entre ellos) por 4 m de longitud. El diseño experimental fue parcelas divididas con el momento de aplicación como parcela principal y los híbridos como sub parcelas. Las parcelas principales fueron dispuestas en bloque completos aleatorizados con 2 repeticiones. El ensayo fue fertilizado y regado. La cosecha se realizó con cosechadora experimental cuando la humedad del grano alcanzó un valor aproximado del 17%. Luego de la aplicación del viento se contaron el total de plantas sin daño y las quebradas por GS. Se calculó el rendimiento a 14,5% de humedad. </a:t>
            </a:r>
            <a:r>
              <a:rPr lang="es-AR" altLang="es-AR" sz="2000" dirty="0" smtClean="0">
                <a:cs typeface="Calibri" panose="020F0502020204030204" pitchFamily="34" charset="0"/>
              </a:rPr>
              <a:t>Los datos fueron analizados mediante análisis de regresión utilizando funciones lineales y </a:t>
            </a:r>
            <a:r>
              <a:rPr lang="es-AR" altLang="es-AR" sz="2000" dirty="0" err="1" smtClean="0">
                <a:cs typeface="Calibri" panose="020F0502020204030204" pitchFamily="34" charset="0"/>
              </a:rPr>
              <a:t>lineales+plateau</a:t>
            </a:r>
            <a:r>
              <a:rPr lang="es-AR" altLang="es-AR" sz="2000" dirty="0" smtClean="0">
                <a:cs typeface="Calibri" panose="020F0502020204030204" pitchFamily="34" charset="0"/>
              </a:rPr>
              <a:t>.</a:t>
            </a:r>
            <a:endParaRPr lang="es-ES" altLang="es-AR" sz="2000" dirty="0" smtClean="0">
              <a:cs typeface="Calibri" panose="020F0502020204030204" pitchFamily="34" charset="0"/>
            </a:endParaRPr>
          </a:p>
        </p:txBody>
      </p:sp>
      <p:sp>
        <p:nvSpPr>
          <p:cNvPr id="37" name="CuadroTexto 11"/>
          <p:cNvSpPr txBox="1"/>
          <p:nvPr/>
        </p:nvSpPr>
        <p:spPr>
          <a:xfrm>
            <a:off x="7362036" y="18260516"/>
            <a:ext cx="55729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000" dirty="0" smtClean="0"/>
              <a:t>Los </a:t>
            </a:r>
            <a:r>
              <a:rPr lang="es-ES_tradnl" sz="2000" dirty="0"/>
              <a:t>híbridos susceptibles </a:t>
            </a:r>
            <a:r>
              <a:rPr lang="es-ES_tradnl" sz="2000" dirty="0" smtClean="0"/>
              <a:t>(HS) y </a:t>
            </a:r>
            <a:r>
              <a:rPr lang="es-ES_tradnl" sz="2000" dirty="0"/>
              <a:t>tolerantes (HT</a:t>
            </a:r>
            <a:r>
              <a:rPr lang="es-ES_tradnl" sz="2000" dirty="0" smtClean="0"/>
              <a:t>) mostraron </a:t>
            </a:r>
            <a:r>
              <a:rPr lang="es-ES_tradnl" sz="2000" dirty="0"/>
              <a:t>valores de GS máximos de </a:t>
            </a:r>
            <a:r>
              <a:rPr lang="es-ES_tradnl" sz="2000" dirty="0" smtClean="0"/>
              <a:t>85 </a:t>
            </a:r>
            <a:r>
              <a:rPr lang="es-ES_tradnl" sz="2000" dirty="0"/>
              <a:t>y </a:t>
            </a:r>
            <a:r>
              <a:rPr lang="es-ES_tradnl" sz="2000" dirty="0" smtClean="0"/>
              <a:t>29 %, y caídas </a:t>
            </a:r>
            <a:r>
              <a:rPr lang="es-ES_tradnl" sz="2000" dirty="0"/>
              <a:t>del rendimiento de 0,77 y 0,66 % por cada punto </a:t>
            </a:r>
            <a:r>
              <a:rPr lang="es-ES_tradnl" sz="2000" dirty="0" smtClean="0"/>
              <a:t>porcentual de incremento en GS, respectivamente (funciones lineales)    </a:t>
            </a:r>
            <a:endParaRPr lang="es-ES_tradnl" sz="2000" dirty="0"/>
          </a:p>
          <a:p>
            <a:pPr algn="just"/>
            <a:r>
              <a:rPr lang="es-ES_tradnl" sz="2000" dirty="0" smtClean="0"/>
              <a:t>Al </a:t>
            </a:r>
            <a:r>
              <a:rPr lang="es-ES_tradnl" sz="2000" dirty="0"/>
              <a:t>ajustar funciones lineales + </a:t>
            </a:r>
            <a:r>
              <a:rPr lang="es-ES_tradnl" sz="2000" dirty="0" err="1"/>
              <a:t>plateau</a:t>
            </a:r>
            <a:r>
              <a:rPr lang="es-ES_tradnl" sz="2000" dirty="0"/>
              <a:t> se observaron valores de rendimiento cercanos a 100% y constante hasta </a:t>
            </a:r>
            <a:r>
              <a:rPr lang="es-ES_tradnl" sz="2000" dirty="0" smtClean="0"/>
              <a:t>10 </a:t>
            </a:r>
            <a:r>
              <a:rPr lang="es-ES_tradnl" sz="2000" dirty="0"/>
              <a:t>y </a:t>
            </a:r>
            <a:r>
              <a:rPr lang="es-ES_tradnl" sz="2000" dirty="0" smtClean="0"/>
              <a:t>17% </a:t>
            </a:r>
            <a:r>
              <a:rPr lang="es-ES_tradnl" sz="2000" dirty="0"/>
              <a:t>de GS para HS y HT, con caídas </a:t>
            </a:r>
            <a:r>
              <a:rPr lang="es-ES_tradnl" sz="2000" dirty="0" smtClean="0"/>
              <a:t>de 0.78 y 0.83 % </a:t>
            </a:r>
            <a:r>
              <a:rPr lang="es-ES_tradnl" sz="2000" dirty="0"/>
              <a:t>del rendimiento por cada 1% de GS, mas allá de los valores del </a:t>
            </a:r>
            <a:r>
              <a:rPr lang="es-ES_tradnl" sz="2000" dirty="0" err="1" smtClean="0"/>
              <a:t>plateau</a:t>
            </a:r>
            <a:r>
              <a:rPr lang="es-ES_tradnl" sz="2000" dirty="0" smtClean="0"/>
              <a:t>.</a:t>
            </a:r>
            <a:endParaRPr lang="es-ES_tradnl" sz="2000" dirty="0"/>
          </a:p>
          <a:p>
            <a:endParaRPr lang="es-ES" sz="2000" dirty="0"/>
          </a:p>
          <a:p>
            <a:endParaRPr lang="es-ES" sz="2000" dirty="0"/>
          </a:p>
        </p:txBody>
      </p:sp>
      <p:sp>
        <p:nvSpPr>
          <p:cNvPr id="39" name="CuadroTexto 25"/>
          <p:cNvSpPr txBox="1"/>
          <p:nvPr/>
        </p:nvSpPr>
        <p:spPr>
          <a:xfrm>
            <a:off x="1053173" y="2399902"/>
            <a:ext cx="119572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S. Uhart</a:t>
            </a:r>
            <a:r>
              <a:rPr lang="es-ES" sz="22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es-ES" sz="22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</a:t>
            </a:r>
            <a:r>
              <a:rPr lang="es-ES_tradnl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; </a:t>
            </a:r>
            <a:r>
              <a:rPr lang="es-ES_tradnl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L. Haxhi</a:t>
            </a:r>
            <a:r>
              <a:rPr lang="es-ES" sz="22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es-ES_tradnl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C</a:t>
            </a:r>
            <a:r>
              <a:rPr lang="es-ES_tradnl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Sarria</a:t>
            </a:r>
            <a:r>
              <a:rPr lang="es-ES" sz="22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es-ES_tradnl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W. Tanaka</a:t>
            </a:r>
            <a:r>
              <a:rPr lang="es-ES" sz="22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es-ES_tradnl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R. Guillen</a:t>
            </a:r>
            <a:r>
              <a:rPr lang="es-ES" sz="22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es-ES_tradnl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G. </a:t>
            </a:r>
            <a:r>
              <a:rPr lang="es-ES_tradnl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Marrassini</a:t>
            </a:r>
            <a:r>
              <a:rPr lang="es-ES" sz="22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es-ES_tradnl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J. Raimondi</a:t>
            </a:r>
            <a:r>
              <a:rPr lang="es-ES" sz="22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endParaRPr lang="es-ES_tradnl" sz="2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0" name="CuadroTexto 29"/>
          <p:cNvSpPr txBox="1"/>
          <p:nvPr/>
        </p:nvSpPr>
        <p:spPr>
          <a:xfrm>
            <a:off x="1004772" y="2814941"/>
            <a:ext cx="11607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Dow AgroSciences </a:t>
            </a:r>
            <a:r>
              <a:rPr lang="es-ES" sz="22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es-E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FCA-UNNE </a:t>
            </a:r>
            <a:r>
              <a:rPr lang="es-ES" sz="22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endParaRPr lang="es-ES_tradnl" sz="2200" baseline="30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1" name="CuadroTexto 28"/>
          <p:cNvSpPr txBox="1"/>
          <p:nvPr/>
        </p:nvSpPr>
        <p:spPr>
          <a:xfrm>
            <a:off x="1031088" y="3317853"/>
            <a:ext cx="463099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suhart@dow.com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7187609" y="4306958"/>
            <a:ext cx="5754282" cy="129388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" name="Rectángulo 13"/>
          <p:cNvSpPr/>
          <p:nvPr/>
        </p:nvSpPr>
        <p:spPr>
          <a:xfrm>
            <a:off x="8429918" y="3963084"/>
            <a:ext cx="3269665" cy="6978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5" name="TextBox 6"/>
          <p:cNvSpPr txBox="1"/>
          <p:nvPr/>
        </p:nvSpPr>
        <p:spPr>
          <a:xfrm>
            <a:off x="8508687" y="4051760"/>
            <a:ext cx="3393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&gt; RESULTADOS &lt; </a:t>
            </a:r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39151" y="15734769"/>
            <a:ext cx="569585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000" dirty="0"/>
              <a:t>Los valores umbrales y pendientes son muy cercanos a los informados por </a:t>
            </a:r>
            <a:r>
              <a:rPr lang="es-ES_tradnl" sz="2000" dirty="0" err="1"/>
              <a:t>Elmore</a:t>
            </a:r>
            <a:r>
              <a:rPr lang="es-ES_tradnl" sz="2000" dirty="0"/>
              <a:t> y </a:t>
            </a:r>
            <a:r>
              <a:rPr lang="es-ES_tradnl" sz="2000" dirty="0" err="1"/>
              <a:t>Ferguson</a:t>
            </a:r>
            <a:r>
              <a:rPr lang="es-ES_tradnl" sz="2000" dirty="0"/>
              <a:t>, </a:t>
            </a:r>
            <a:r>
              <a:rPr lang="es-ES_tradnl" sz="2000" dirty="0" smtClean="0"/>
              <a:t>1999, y</a:t>
            </a:r>
            <a:endParaRPr lang="es-ES_tradnl" sz="2000" dirty="0"/>
          </a:p>
          <a:p>
            <a:r>
              <a:rPr lang="es-ES_tradnl" sz="2000" dirty="0" smtClean="0"/>
              <a:t>Uhart </a:t>
            </a:r>
            <a:r>
              <a:rPr lang="es-ES_tradnl" sz="2000" i="1" dirty="0"/>
              <a:t>et al, </a:t>
            </a:r>
            <a:r>
              <a:rPr lang="es-ES_tradnl" sz="2000" dirty="0"/>
              <a:t>2016 </a:t>
            </a:r>
            <a:r>
              <a:rPr lang="es-ES_tradnl" sz="2000" dirty="0" smtClean="0"/>
              <a:t> para </a:t>
            </a:r>
            <a:r>
              <a:rPr lang="es-ES_tradnl" sz="2000" dirty="0"/>
              <a:t>híbridos con diferente susceptibilidad a GS y quebrados de tallo por arriba o por debajo de la </a:t>
            </a:r>
            <a:r>
              <a:rPr lang="es-ES_tradnl" sz="2000" dirty="0" smtClean="0"/>
              <a:t>espiga </a:t>
            </a:r>
            <a:endParaRPr lang="es-ES_tradnl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9800" y="8651267"/>
            <a:ext cx="5486400" cy="613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48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2595</TotalTime>
  <Words>776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Natalia</dc:creator>
  <cp:lastModifiedBy>Uhart, Sergio (S)</cp:lastModifiedBy>
  <cp:revision>32</cp:revision>
  <dcterms:created xsi:type="dcterms:W3CDTF">2017-09-01T21:50:38Z</dcterms:created>
  <dcterms:modified xsi:type="dcterms:W3CDTF">2017-09-12T16:17:09Z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_Steward">
    <vt:lpwstr>Uhart S u364430</vt:lpwstr>
  </property>
  <property fmtid="{D5CDD505-2E9C-101B-9397-08002B2CF9AE}" pid="3" name="Update_Footer">
    <vt:lpwstr>No</vt:lpwstr>
  </property>
  <property fmtid="{D5CDD505-2E9C-101B-9397-08002B2CF9AE}" pid="4" name="Radio_Button">
    <vt:lpwstr>RadioButton2</vt:lpwstr>
  </property>
  <property fmtid="{D5CDD505-2E9C-101B-9397-08002B2CF9AE}" pid="5" name="Information_Classification">
    <vt:lpwstr/>
  </property>
  <property fmtid="{D5CDD505-2E9C-101B-9397-08002B2CF9AE}" pid="6" name="Record_Title_ID">
    <vt:lpwstr>72</vt:lpwstr>
  </property>
  <property fmtid="{D5CDD505-2E9C-101B-9397-08002B2CF9AE}" pid="7" name="Last_Reviewed_Date">
    <vt:lpwstr/>
  </property>
  <property fmtid="{D5CDD505-2E9C-101B-9397-08002B2CF9AE}" pid="8" name="Retention_Review_Frequency">
    <vt:lpwstr/>
  </property>
  <property fmtid="{D5CDD505-2E9C-101B-9397-08002B2CF9AE}" pid="9" name="_NewReviewCycle">
    <vt:lpwstr/>
  </property>
  <property fmtid="{D5CDD505-2E9C-101B-9397-08002B2CF9AE}" pid="10" name="Initial_Creation_Date">
    <vt:filetime>2017-09-01T21:50:37Z</vt:filetime>
  </property>
  <property fmtid="{D5CDD505-2E9C-101B-9397-08002B2CF9AE}" pid="11" name="Retention_Period_Start_Date">
    <vt:filetime>2017-09-12T16:17:09Z</vt:filetime>
  </property>
</Properties>
</file>