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3679488" cy="24382413"/>
  <p:notesSz cx="6858000" cy="9144000"/>
  <p:defaultTextStyle>
    <a:defPPr>
      <a:defRPr lang="en-US"/>
    </a:defPPr>
    <a:lvl1pPr marL="0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1pPr>
    <a:lvl2pPr marL="1217981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2pPr>
    <a:lvl3pPr marL="243596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3pPr>
    <a:lvl4pPr marL="365394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4pPr>
    <a:lvl5pPr marL="4871923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5pPr>
    <a:lvl6pPr marL="6089904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6pPr>
    <a:lvl7pPr marL="7307885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7pPr>
    <a:lvl8pPr marL="852586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8pPr>
    <a:lvl9pPr marL="974384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0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96" d="100"/>
          <a:sy n="96" d="100"/>
        </p:scale>
        <p:origin x="-144" y="-690"/>
      </p:cViewPr>
      <p:guideLst>
        <p:guide orient="horz" pos="7680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7574355"/>
            <a:ext cx="11627565" cy="5226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23" y="13816701"/>
            <a:ext cx="9575642" cy="6231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7629" y="733729"/>
            <a:ext cx="3077885" cy="156002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974" y="733729"/>
            <a:ext cx="9005663" cy="156002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85" y="15667963"/>
            <a:ext cx="11627565" cy="48426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585" y="10334308"/>
            <a:ext cx="11627565" cy="53336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974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740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4" y="5457825"/>
            <a:ext cx="6044150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4" y="7732384"/>
            <a:ext cx="6044150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8992" y="5457825"/>
            <a:ext cx="6046524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8992" y="7732384"/>
            <a:ext cx="6046524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7" y="970779"/>
            <a:ext cx="4500457" cy="4131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0" y="970786"/>
            <a:ext cx="7647214" cy="208097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77" y="5102253"/>
            <a:ext cx="4500457" cy="166782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75" y="17067689"/>
            <a:ext cx="8207693" cy="2014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1275" y="2178612"/>
            <a:ext cx="8207693" cy="146294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1275" y="19082626"/>
            <a:ext cx="8207693" cy="28615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5" y="5689235"/>
            <a:ext cx="12311539" cy="16091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974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825" y="22598887"/>
            <a:ext cx="4331838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3633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105786" y="4306957"/>
            <a:ext cx="5754282" cy="7381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 descr="templates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17845" y="15425273"/>
            <a:ext cx="17317209" cy="8999009"/>
          </a:xfrm>
          <a:prstGeom prst="rect">
            <a:avLst/>
          </a:prstGeom>
          <a:scene3d>
            <a:camera prst="orthographicFront">
              <a:rot lat="0" lon="21299992" rev="0"/>
            </a:camera>
            <a:lightRig rig="threePt" dir="t"/>
          </a:scene3d>
        </p:spPr>
      </p:pic>
      <p:pic>
        <p:nvPicPr>
          <p:cNvPr id="5" name="Picture 4" descr="templates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8" y="-204474"/>
            <a:ext cx="5217668" cy="26106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95723" y="3975788"/>
            <a:ext cx="3774409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2210124" y="4064464"/>
            <a:ext cx="375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INTRODUCCIÓN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87609" y="4306957"/>
            <a:ext cx="5754282" cy="13373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8429918" y="3963084"/>
            <a:ext cx="3269665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6"/>
          <p:cNvSpPr txBox="1"/>
          <p:nvPr/>
        </p:nvSpPr>
        <p:spPr>
          <a:xfrm>
            <a:off x="8508687" y="4051760"/>
            <a:ext cx="339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RESULTADOS &lt;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21704" y="12326622"/>
            <a:ext cx="5754282" cy="9258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2301760" y="11896813"/>
            <a:ext cx="3615383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TextBox 6"/>
          <p:cNvSpPr txBox="1"/>
          <p:nvPr/>
        </p:nvSpPr>
        <p:spPr>
          <a:xfrm>
            <a:off x="2255427" y="12006937"/>
            <a:ext cx="370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METODOLOG</a:t>
            </a:r>
            <a:r>
              <a:rPr lang="es-ES" sz="2800" dirty="0" smtClean="0">
                <a:solidFill>
                  <a:schemeClr val="bg1"/>
                </a:solidFill>
                <a:latin typeface="Arial"/>
                <a:cs typeface="Arial"/>
              </a:rPr>
              <a:t>ÍA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210276" y="18225960"/>
            <a:ext cx="5754282" cy="333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8121383" y="17808117"/>
            <a:ext cx="3932067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6"/>
          <p:cNvSpPr txBox="1"/>
          <p:nvPr/>
        </p:nvSpPr>
        <p:spPr>
          <a:xfrm>
            <a:off x="8186102" y="17876943"/>
            <a:ext cx="3673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CONCLUSIONES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10172" y="-3348789"/>
            <a:ext cx="6301819" cy="9265291"/>
          </a:xfrm>
          <a:prstGeom prst="rect">
            <a:avLst/>
          </a:prstGeom>
        </p:spPr>
      </p:pic>
      <p:sp>
        <p:nvSpPr>
          <p:cNvPr id="27" name="Triángulo 26"/>
          <p:cNvSpPr/>
          <p:nvPr/>
        </p:nvSpPr>
        <p:spPr>
          <a:xfrm rot="5400000">
            <a:off x="1137836" y="21861411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riángulo 27"/>
          <p:cNvSpPr/>
          <p:nvPr/>
        </p:nvSpPr>
        <p:spPr>
          <a:xfrm rot="5400000">
            <a:off x="1767728" y="21861412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7416799" y="4754226"/>
            <a:ext cx="55250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El estrés generado por NB produjo caídas del 31% en rendimiento en grano y 49% en provisión de N (</a:t>
            </a:r>
            <a:r>
              <a:rPr lang="es-ES_tradnl" sz="2000" dirty="0" err="1" smtClean="0"/>
              <a:t>Nsiembra+Nfert+Nmin</a:t>
            </a:r>
            <a:r>
              <a:rPr lang="es-ES_tradnl" sz="2000" dirty="0" smtClean="0"/>
              <a:t>). La eficiencia de recuperación estimada de </a:t>
            </a:r>
            <a:r>
              <a:rPr lang="es-ES_tradnl" sz="2000" dirty="0" err="1" smtClean="0"/>
              <a:t>Nfert</a:t>
            </a:r>
            <a:r>
              <a:rPr lang="es-ES_tradnl" sz="2000" dirty="0" smtClean="0"/>
              <a:t>  en NA fue de 48%. </a:t>
            </a:r>
          </a:p>
          <a:p>
            <a:r>
              <a:rPr lang="es-ES_tradnl" sz="2000" dirty="0" smtClean="0"/>
              <a:t>Los híbridos Next22.6PW y Testigo 1 se diferenciaron del resto en ambos niveles de disponibilidad de N. Next20.6PW y 507PW presentaron un comportamiento intermedio y 510PW los menores rendimientos. </a:t>
            </a:r>
          </a:p>
          <a:p>
            <a:r>
              <a:rPr lang="es-ES_tradnl" sz="2000" dirty="0" smtClean="0"/>
              <a:t>La relación entre el rendimiento en NB y NA fue muy estrecha (R</a:t>
            </a:r>
            <a:r>
              <a:rPr lang="es-ES_tradnl" sz="2000" baseline="30000" dirty="0" smtClean="0"/>
              <a:t>2</a:t>
            </a:r>
            <a:r>
              <a:rPr lang="es-ES_tradnl" sz="2000" dirty="0" smtClean="0"/>
              <a:t>=0,86), indicando una alta consistencia de estos híbridos elite bajo condiciones limitantes de N (</a:t>
            </a:r>
            <a:r>
              <a:rPr lang="es-ES_tradnl" sz="2000" dirty="0" err="1" smtClean="0"/>
              <a:t>Fig</a:t>
            </a:r>
            <a:r>
              <a:rPr lang="es-ES_tradnl" sz="2000" dirty="0" smtClean="0"/>
              <a:t> 1, A). La relación kg de grano/kg de N absorbido (</a:t>
            </a:r>
            <a:r>
              <a:rPr lang="es-ES_tradnl" sz="2000" dirty="0" err="1" smtClean="0"/>
              <a:t>Nsiembra</a:t>
            </a:r>
            <a:r>
              <a:rPr lang="es-ES_tradnl" sz="2000" dirty="0" smtClean="0"/>
              <a:t> + </a:t>
            </a:r>
            <a:r>
              <a:rPr lang="es-ES_tradnl" sz="2000" dirty="0" err="1" smtClean="0"/>
              <a:t>Nfert</a:t>
            </a:r>
            <a:r>
              <a:rPr lang="es-ES_tradnl" sz="2000" dirty="0" smtClean="0"/>
              <a:t> + </a:t>
            </a:r>
            <a:r>
              <a:rPr lang="es-ES_tradnl" sz="2000" dirty="0" err="1" smtClean="0"/>
              <a:t>Nmin</a:t>
            </a:r>
            <a:r>
              <a:rPr lang="es-ES_tradnl" sz="2000" dirty="0" smtClean="0"/>
              <a:t>) estimado mostró valores más altos para los dos híbridos de mayor rendimiento (</a:t>
            </a:r>
            <a:r>
              <a:rPr lang="es-ES_tradnl" sz="2000" dirty="0" err="1" smtClean="0"/>
              <a:t>Fig</a:t>
            </a:r>
            <a:r>
              <a:rPr lang="es-ES_tradnl" sz="2000" dirty="0" smtClean="0"/>
              <a:t> 1B). </a:t>
            </a:r>
            <a:endParaRPr lang="es-ES_tradnl" sz="20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410182" y="16529529"/>
            <a:ext cx="531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/>
              <a:t>Figura 1: Rendimiento en grano en alto N (AN) y bajo N (BN) para 5 híbridos de maíz (A) y kg de grano/kg de N absorbido de suelo + fertilizante para 5 híbridos de maíz en AN y BN (B)</a:t>
            </a:r>
            <a:endParaRPr lang="es-ES_tradnl" sz="18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354667" y="14093318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294" y="21689537"/>
            <a:ext cx="4827677" cy="713262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167802" y="4711440"/>
            <a:ext cx="564052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Las siembras tardías (STA) de maíz (Diciembre y Enero) se han incrementado en los últimos 10 años hasta llegar a 60% del área total de maíz en Argentina. Aunque de menor potencial de rendimiento que las fechas tempranas y mayor presión de plagas y enfermedades, su adopción se basa en el menor riesgo de estrés hídrico-térmico en floración y a la mayor oferta de nutrientes a la siembra. Los híbridos con mejor tolerancia a plagas y enfermedades han permitido alcanzar rendimientos promedio interanuales mayores que los de siembras tempranas en muchas áreas de la región </a:t>
            </a:r>
            <a:r>
              <a:rPr lang="es-ES_tradnl" sz="2000" dirty="0" smtClean="0"/>
              <a:t>Pampeana (</a:t>
            </a:r>
            <a:r>
              <a:rPr lang="es-ES_tradnl" sz="2000" dirty="0" err="1" smtClean="0"/>
              <a:t>Ferraris</a:t>
            </a:r>
            <a:r>
              <a:rPr lang="es-ES_tradnl" sz="2000" dirty="0" smtClean="0"/>
              <a:t>, 2017). </a:t>
            </a:r>
            <a:r>
              <a:rPr lang="es-ES_tradnl" sz="2000" dirty="0"/>
              <a:t>No obstante debido al menor potencial de rendimiento de STA es común observar una estrategia de bajos insumos (híbridos de menor precio, baja densidad poblacional y fertilización casi nula). Asimismo es escasa la información del efecto combinado de </a:t>
            </a:r>
            <a:r>
              <a:rPr lang="es-ES_tradnl" sz="2000" dirty="0" smtClean="0"/>
              <a:t>híbrido </a:t>
            </a:r>
            <a:r>
              <a:rPr lang="es-ES_tradnl" sz="2000" dirty="0"/>
              <a:t>y niveles de oferta de nitrógeno (N) en siembras </a:t>
            </a:r>
            <a:r>
              <a:rPr lang="es-ES_tradnl" sz="2000" dirty="0" smtClean="0"/>
              <a:t>tardías</a:t>
            </a:r>
            <a:r>
              <a:rPr lang="es-ES_tradnl" sz="2000" dirty="0"/>
              <a:t>. El objetivo del trabajo fue evaluar, en la zona </a:t>
            </a:r>
            <a:r>
              <a:rPr lang="es-ES_tradnl" sz="2000" dirty="0" smtClean="0"/>
              <a:t>Oeste Maicera</a:t>
            </a:r>
            <a:r>
              <a:rPr lang="es-ES_tradnl" sz="2000" dirty="0"/>
              <a:t>, el efecto combinado de </a:t>
            </a:r>
            <a:r>
              <a:rPr lang="es-ES_tradnl" sz="2000" dirty="0" smtClean="0"/>
              <a:t>híbrido </a:t>
            </a:r>
            <a:r>
              <a:rPr lang="es-ES_tradnl" sz="2000" dirty="0"/>
              <a:t>y N sobre el rendimiento en grano de maíz en siembras </a:t>
            </a:r>
            <a:r>
              <a:rPr lang="es-ES_tradnl" sz="2000" dirty="0" smtClean="0"/>
              <a:t>tardías.</a:t>
            </a:r>
            <a:endParaRPr lang="es-AR" sz="2000" dirty="0"/>
          </a:p>
          <a:p>
            <a:endParaRPr lang="es-ES_tradnl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35577" y="1551184"/>
            <a:ext cx="11665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Respuesta del rendimiento en grano ante variaciones en la disponibilidad de nitrógeno en siembras tardías de maíz: Efecto del híbrido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182481" y="12401678"/>
            <a:ext cx="5733122" cy="932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Los experimentos fueron conducidos en la localidad de </a:t>
            </a:r>
            <a:r>
              <a:rPr kumimoji="0" lang="es-ES" altLang="es-A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Sampacho</a:t>
            </a:r>
            <a:r>
              <a:rPr kumimoji="0" lang="es-ES" alt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, Córdoba</a:t>
            </a:r>
            <a:r>
              <a:rPr kumimoji="0" lang="es-ES" altLang="es-A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, (33</a:t>
            </a:r>
            <a:r>
              <a:rPr kumimoji="0" lang="es-ES" altLang="es-A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o</a:t>
            </a:r>
            <a:r>
              <a:rPr kumimoji="0" lang="es-ES" altLang="es-A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22´S, 64</a:t>
            </a:r>
            <a:r>
              <a:rPr kumimoji="0" lang="es-ES" altLang="es-A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o</a:t>
            </a:r>
            <a:r>
              <a:rPr kumimoji="0" lang="es-ES" altLang="es-A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, 43´O, 514 msnm) durante la campaña 2016-17. </a:t>
            </a:r>
            <a:r>
              <a:rPr kumimoji="0" lang="es-ES" alt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utilizaron cinco híbridos de maíz: Next22.6PW, Next20.6PW, 507PW, 510PW y Testigo 1.  La  densidad  fue  de        8 </a:t>
            </a:r>
            <a:r>
              <a:rPr kumimoji="0" lang="es-ES" altLang="es-A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pl</a:t>
            </a:r>
            <a:r>
              <a:rPr kumimoji="0" lang="es-ES" alt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m</a:t>
            </a:r>
            <a:r>
              <a:rPr kumimoji="0" lang="es-ES" altLang="es-A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-2</a:t>
            </a:r>
            <a:r>
              <a:rPr kumimoji="0" lang="es-ES" altLang="es-A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La fecha de siembra fue el 5 de Enero de 2017. Los tratamientos fueron dos dosis de N: 7 y 207 kg ha</a:t>
            </a:r>
            <a:r>
              <a:rPr kumimoji="0" lang="es-ES" altLang="es-A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-1 </a:t>
            </a:r>
            <a:r>
              <a:rPr lang="es-ES" altLang="es-AR" sz="2000" dirty="0" smtClean="0">
                <a:cs typeface="Calibri" panose="020F0502020204030204" pitchFamily="34" charset="0"/>
              </a:rPr>
              <a:t>de N (NB y NA), aplicado a la siembra. El N     (0-20 cm) disponible a la siembra fue 23 kg ha</a:t>
            </a:r>
            <a:r>
              <a:rPr lang="es-ES" altLang="es-AR" sz="2000" baseline="30000" dirty="0" smtClean="0">
                <a:cs typeface="Calibri" panose="020F0502020204030204" pitchFamily="34" charset="0"/>
              </a:rPr>
              <a:t>-1</a:t>
            </a:r>
            <a:r>
              <a:rPr lang="es-ES" altLang="es-AR" sz="2000" dirty="0" smtClean="0">
                <a:cs typeface="Calibri" panose="020F0502020204030204" pitchFamily="34" charset="0"/>
              </a:rPr>
              <a:t>. El diseño experimental fue parcelas divididas con los niveles de N como parcela principal y los híbridos como </a:t>
            </a:r>
            <a:r>
              <a:rPr lang="es-ES" altLang="es-AR" sz="2000" dirty="0" err="1" smtClean="0">
                <a:cs typeface="Calibri" panose="020F0502020204030204" pitchFamily="34" charset="0"/>
              </a:rPr>
              <a:t>subparcelas</a:t>
            </a:r>
            <a:r>
              <a:rPr lang="es-ES" altLang="es-AR" sz="2000" dirty="0" smtClean="0">
                <a:cs typeface="Calibri" panose="020F0502020204030204" pitchFamily="34" charset="0"/>
              </a:rPr>
              <a:t>. Las parcelas principales se dispusieron en bloques completos aleatorizados con tres repeticiones. La unidad experimental constó de 4 surcos </a:t>
            </a:r>
            <a:r>
              <a:rPr kumimoji="0" lang="es-ES" altLang="es-A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de </a:t>
            </a:r>
            <a:r>
              <a:rPr lang="es-ES" altLang="es-AR" sz="2000" dirty="0" smtClean="0">
                <a:cs typeface="Calibri" panose="020F0502020204030204" pitchFamily="34" charset="0"/>
              </a:rPr>
              <a:t>ancho (0,52 m entre ellos) por 5 m de longitud. La cosecha se realizó con cosechadora experimental cuando la humedad del grano alcanzó un valor aproximado del 17%. Se calculó el rendimiento a 14,5% de humedad. </a:t>
            </a:r>
            <a:r>
              <a:rPr lang="es-AR" altLang="es-AR" sz="2000" dirty="0" smtClean="0">
                <a:cs typeface="Calibri" panose="020F0502020204030204" pitchFamily="34" charset="0"/>
              </a:rPr>
              <a:t>Los datos fueron analizados mediante análisis de varianza y de regresión. El N mineralizado durante el ciclo del cultivo, que fue absorbido por el mismo, se estimó a través del rendimiento de NB considerando 15 kg de N/</a:t>
            </a:r>
            <a:r>
              <a:rPr lang="es-AR" altLang="es-AR" sz="2000" dirty="0" err="1" smtClean="0">
                <a:cs typeface="Calibri" panose="020F0502020204030204" pitchFamily="34" charset="0"/>
              </a:rPr>
              <a:t>Tn</a:t>
            </a:r>
            <a:r>
              <a:rPr lang="es-AR" altLang="es-AR" sz="2000" dirty="0" smtClean="0">
                <a:cs typeface="Calibri" panose="020F0502020204030204" pitchFamily="34" charset="0"/>
              </a:rPr>
              <a:t> de grano. Se consideró una eficiencia de aprovechamiento del fertilizante y del N a la siembra de 0.6. Para AN se utilizó un requerimiento de 20 kg de N/</a:t>
            </a:r>
            <a:r>
              <a:rPr lang="es-AR" altLang="es-AR" sz="2000" dirty="0" err="1" smtClean="0">
                <a:cs typeface="Calibri" panose="020F0502020204030204" pitchFamily="34" charset="0"/>
              </a:rPr>
              <a:t>Tn</a:t>
            </a:r>
            <a:r>
              <a:rPr lang="es-AR" altLang="es-AR" sz="2000" dirty="0" smtClean="0">
                <a:cs typeface="Calibri" panose="020F0502020204030204" pitchFamily="34" charset="0"/>
              </a:rPr>
              <a:t> de grano. Se calcularon las relaciones kg de grano/kg de N absorbido estimado (</a:t>
            </a:r>
            <a:r>
              <a:rPr lang="es-AR" altLang="es-AR" sz="2000" dirty="0" err="1" smtClean="0">
                <a:cs typeface="Calibri" panose="020F0502020204030204" pitchFamily="34" charset="0"/>
              </a:rPr>
              <a:t>Nsiembra</a:t>
            </a:r>
            <a:r>
              <a:rPr lang="es-AR" altLang="es-AR" sz="2000" dirty="0" smtClean="0">
                <a:cs typeface="Calibri" panose="020F0502020204030204" pitchFamily="34" charset="0"/>
              </a:rPr>
              <a:t> + </a:t>
            </a:r>
            <a:r>
              <a:rPr lang="es-AR" altLang="es-AR" sz="2000" dirty="0" err="1" smtClean="0">
                <a:cs typeface="Calibri" panose="020F0502020204030204" pitchFamily="34" charset="0"/>
              </a:rPr>
              <a:t>Nfert</a:t>
            </a:r>
            <a:r>
              <a:rPr lang="es-AR" altLang="es-AR" sz="2000" dirty="0" smtClean="0">
                <a:cs typeface="Calibri" panose="020F0502020204030204" pitchFamily="34" charset="0"/>
              </a:rPr>
              <a:t> + </a:t>
            </a:r>
            <a:r>
              <a:rPr lang="es-AR" altLang="es-AR" sz="2000" dirty="0" err="1" smtClean="0">
                <a:cs typeface="Calibri" panose="020F0502020204030204" pitchFamily="34" charset="0"/>
              </a:rPr>
              <a:t>Nmin</a:t>
            </a:r>
            <a:r>
              <a:rPr lang="es-AR" altLang="es-AR" sz="2000" dirty="0" smtClean="0">
                <a:cs typeface="Calibri" panose="020F0502020204030204" pitchFamily="34" charset="0"/>
              </a:rPr>
              <a:t>) para cada híbrido.</a:t>
            </a:r>
            <a:endParaRPr lang="es-ES" altLang="es-AR" sz="2000" dirty="0" smtClean="0">
              <a:cs typeface="Calibri" panose="020F0502020204030204" pitchFamily="34" charset="0"/>
            </a:endParaRPr>
          </a:p>
        </p:txBody>
      </p:sp>
      <p:sp>
        <p:nvSpPr>
          <p:cNvPr id="37" name="CuadroTexto 11"/>
          <p:cNvSpPr txBox="1"/>
          <p:nvPr/>
        </p:nvSpPr>
        <p:spPr>
          <a:xfrm>
            <a:off x="7249893" y="18505990"/>
            <a:ext cx="57605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El estrés generado por NB produjo caídas del 31% en rendimiento en grano y 49% en provisión de </a:t>
            </a:r>
            <a:r>
              <a:rPr lang="es-ES_tradnl" sz="2000" dirty="0" smtClean="0"/>
              <a:t>N. </a:t>
            </a:r>
            <a:endParaRPr lang="es-ES_tradnl" sz="2000" dirty="0"/>
          </a:p>
          <a:p>
            <a:r>
              <a:rPr lang="es-ES_tradnl" sz="2000" dirty="0"/>
              <a:t>Los híbridos </a:t>
            </a:r>
            <a:r>
              <a:rPr lang="es-ES_tradnl" sz="2000" dirty="0" smtClean="0"/>
              <a:t>Next22.6PW </a:t>
            </a:r>
            <a:r>
              <a:rPr lang="es-ES_tradnl" sz="2000" dirty="0"/>
              <a:t>y Testigo 1 se diferenciaron del resto en ambos niveles de disponibilidad de N. </a:t>
            </a:r>
            <a:r>
              <a:rPr lang="es-ES_tradnl" sz="2000" dirty="0" smtClean="0"/>
              <a:t> </a:t>
            </a:r>
            <a:endParaRPr lang="es-ES_tradnl" sz="2000" dirty="0"/>
          </a:p>
          <a:p>
            <a:r>
              <a:rPr lang="es-ES_tradnl" sz="2000" dirty="0"/>
              <a:t>La relación entre el rendimiento en NB y NA fue muy estrecha (R</a:t>
            </a:r>
            <a:r>
              <a:rPr lang="es-ES_tradnl" sz="2000" baseline="30000" dirty="0"/>
              <a:t>2</a:t>
            </a:r>
            <a:r>
              <a:rPr lang="es-ES_tradnl" sz="2000" dirty="0"/>
              <a:t>=0.86), indicando una alta consistencia de </a:t>
            </a:r>
            <a:r>
              <a:rPr lang="es-ES_tradnl" sz="2000" dirty="0" smtClean="0"/>
              <a:t>estos </a:t>
            </a:r>
            <a:r>
              <a:rPr lang="es-ES_tradnl" sz="2000" dirty="0"/>
              <a:t>híbridos elite bajo condiciones limitantes de </a:t>
            </a:r>
            <a:r>
              <a:rPr lang="es-ES_tradnl" sz="2000" dirty="0" smtClean="0"/>
              <a:t>N. </a:t>
            </a:r>
            <a:r>
              <a:rPr lang="es-ES_tradnl" sz="2000" dirty="0"/>
              <a:t>La relación kg de grano/kg de N absorbido </a:t>
            </a:r>
            <a:r>
              <a:rPr lang="es-ES_tradnl" sz="2000" dirty="0" smtClean="0"/>
              <a:t>estimado </a:t>
            </a:r>
            <a:r>
              <a:rPr lang="es-ES_tradnl" sz="2000" dirty="0"/>
              <a:t>mostró valores más altos para los dos híbridos de mayor </a:t>
            </a:r>
            <a:r>
              <a:rPr lang="es-ES_tradnl" sz="2000" dirty="0" smtClean="0"/>
              <a:t>rendimiento. </a:t>
            </a:r>
            <a:endParaRPr lang="es-ES_tradnl" sz="2000" dirty="0"/>
          </a:p>
          <a:p>
            <a:endParaRPr lang="es-ES" sz="2000" dirty="0"/>
          </a:p>
        </p:txBody>
      </p:sp>
      <p:sp>
        <p:nvSpPr>
          <p:cNvPr id="39" name="CuadroTexto 25"/>
          <p:cNvSpPr txBox="1"/>
          <p:nvPr/>
        </p:nvSpPr>
        <p:spPr>
          <a:xfrm>
            <a:off x="1053173" y="2533252"/>
            <a:ext cx="11957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 Uhart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L. Haxhi</a:t>
            </a:r>
            <a:r>
              <a:rPr lang="es-E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Sarria</a:t>
            </a:r>
            <a:r>
              <a:rPr lang="es-E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W. Tanaka</a:t>
            </a:r>
            <a:r>
              <a:rPr lang="es-E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R. Guillen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J.P</a:t>
            </a: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Raimondi</a:t>
            </a:r>
            <a:r>
              <a:rPr lang="es-E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 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J. Martinez</a:t>
            </a:r>
            <a:r>
              <a:rPr lang="es-E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G. </a:t>
            </a:r>
            <a:r>
              <a:rPr lang="es-ES_tradn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Marrassini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s-ES_tradnl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CuadroTexto 29"/>
          <p:cNvSpPr txBox="1"/>
          <p:nvPr/>
        </p:nvSpPr>
        <p:spPr>
          <a:xfrm>
            <a:off x="1004772" y="2948291"/>
            <a:ext cx="11607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 AgroSciences 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s-E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FCA-UNNE </a:t>
            </a:r>
            <a:r>
              <a:rPr lang="es-E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s-ES_tradnl" sz="22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CuadroTexto 28"/>
          <p:cNvSpPr txBox="1"/>
          <p:nvPr/>
        </p:nvSpPr>
        <p:spPr>
          <a:xfrm>
            <a:off x="1004772" y="3398733"/>
            <a:ext cx="46309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suhart@dow.com</a:t>
            </a:r>
          </a:p>
        </p:txBody>
      </p:sp>
      <p:sp>
        <p:nvSpPr>
          <p:cNvPr id="42" name="CuadroTexto 31"/>
          <p:cNvSpPr txBox="1"/>
          <p:nvPr/>
        </p:nvSpPr>
        <p:spPr>
          <a:xfrm>
            <a:off x="7187609" y="15645014"/>
            <a:ext cx="575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859255" y="10986553"/>
            <a:ext cx="34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A</a:t>
            </a:r>
            <a:endParaRPr lang="es-AR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1859254" y="14411181"/>
            <a:ext cx="34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9057" y="9795012"/>
            <a:ext cx="5285104" cy="68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835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Uhart, Sergio (S)</cp:lastModifiedBy>
  <cp:revision>31</cp:revision>
  <dcterms:created xsi:type="dcterms:W3CDTF">2017-09-01T21:50:38Z</dcterms:created>
  <dcterms:modified xsi:type="dcterms:W3CDTF">2017-09-13T03:14:14Z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Uhart S u364430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Last_Reviewed_Date">
    <vt:lpwstr/>
  </property>
  <property fmtid="{D5CDD505-2E9C-101B-9397-08002B2CF9AE}" pid="8" name="Retention_Review_Frequency">
    <vt:lpwstr/>
  </property>
  <property fmtid="{D5CDD505-2E9C-101B-9397-08002B2CF9AE}" pid="9" name="_NewReviewCycle">
    <vt:lpwstr/>
  </property>
  <property fmtid="{D5CDD505-2E9C-101B-9397-08002B2CF9AE}" pid="10" name="Initial_Creation_Date">
    <vt:filetime>2017-09-01T21:50:37Z</vt:filetime>
  </property>
  <property fmtid="{D5CDD505-2E9C-101B-9397-08002B2CF9AE}" pid="11" name="Retention_Period_Start_Date">
    <vt:filetime>2017-09-13T03:13:44Z</vt:filetime>
  </property>
</Properties>
</file>