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68" d="100"/>
          <a:sy n="68" d="100"/>
        </p:scale>
        <p:origin x="1620" y="-2994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DOW RESTRICTED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hart@dow.com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7"/>
            <a:ext cx="5754282" cy="8006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80473" y="15383404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723" y="3975788"/>
            <a:ext cx="3774409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10124" y="4064464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7609" y="4306956"/>
            <a:ext cx="5754282" cy="12517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16104" y="12988519"/>
            <a:ext cx="5754282" cy="8504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254749" y="12618097"/>
            <a:ext cx="3615383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6"/>
          <p:cNvSpPr txBox="1"/>
          <p:nvPr/>
        </p:nvSpPr>
        <p:spPr>
          <a:xfrm>
            <a:off x="2256005" y="12672717"/>
            <a:ext cx="37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METODOLOG</a:t>
            </a: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ÍA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227967" y="17189080"/>
            <a:ext cx="5754282" cy="4707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8290254" y="16970052"/>
            <a:ext cx="393206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6"/>
          <p:cNvSpPr txBox="1"/>
          <p:nvPr/>
        </p:nvSpPr>
        <p:spPr>
          <a:xfrm>
            <a:off x="8347598" y="16431421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31963" y="-330992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7245604" y="17592991"/>
            <a:ext cx="5673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 Las siembras tempranas presentaron mayores </a:t>
            </a:r>
            <a:r>
              <a:rPr lang="es-ES_tradnl" sz="2000" dirty="0"/>
              <a:t>rendimientos </a:t>
            </a:r>
            <a:r>
              <a:rPr lang="es-ES_tradnl" sz="2000" dirty="0" smtClean="0"/>
              <a:t>que STA. </a:t>
            </a:r>
            <a:r>
              <a:rPr lang="es-ES_tradnl" sz="2000" dirty="0"/>
              <a:t>No </a:t>
            </a:r>
            <a:r>
              <a:rPr lang="es-ES_tradnl" sz="2000" dirty="0" smtClean="0"/>
              <a:t>hubo </a:t>
            </a:r>
            <a:r>
              <a:rPr lang="es-ES_tradnl" sz="2000" dirty="0"/>
              <a:t>diferencias entre híbridos ni interacción </a:t>
            </a:r>
            <a:r>
              <a:rPr lang="es-ES_tradnl" sz="2000" dirty="0" err="1"/>
              <a:t>Hib</a:t>
            </a:r>
            <a:r>
              <a:rPr lang="es-ES_tradnl" sz="2000" dirty="0"/>
              <a:t> x FS . Las poblaciones intermedias a altas produjeron mayores rendimientos que las 3 densidades mas bajas. No hubo interacción </a:t>
            </a:r>
            <a:r>
              <a:rPr lang="es-ES_tradnl" sz="2000" dirty="0" smtClean="0"/>
              <a:t>DENS </a:t>
            </a:r>
            <a:r>
              <a:rPr lang="es-ES_tradnl" sz="2000" dirty="0"/>
              <a:t>x </a:t>
            </a:r>
            <a:r>
              <a:rPr lang="es-ES_tradnl" sz="2000" dirty="0" smtClean="0"/>
              <a:t>HIB </a:t>
            </a:r>
            <a:r>
              <a:rPr lang="es-ES_tradnl" sz="2000" dirty="0"/>
              <a:t>y se </a:t>
            </a:r>
            <a:r>
              <a:rPr lang="es-ES_tradnl" sz="2000" dirty="0" smtClean="0"/>
              <a:t>registró </a:t>
            </a:r>
            <a:r>
              <a:rPr lang="es-ES_tradnl" sz="2000" dirty="0"/>
              <a:t>interacción </a:t>
            </a:r>
            <a:r>
              <a:rPr lang="es-ES_tradnl" sz="2000" dirty="0" smtClean="0"/>
              <a:t>DENS </a:t>
            </a:r>
            <a:r>
              <a:rPr lang="es-ES_tradnl" sz="2000" dirty="0"/>
              <a:t>x FS, con </a:t>
            </a:r>
            <a:r>
              <a:rPr lang="es-ES_tradnl" sz="2000" dirty="0" smtClean="0"/>
              <a:t>DENS </a:t>
            </a:r>
            <a:r>
              <a:rPr lang="es-ES_tradnl" sz="2000" dirty="0"/>
              <a:t>óptimas mayores para las siembras </a:t>
            </a:r>
            <a:r>
              <a:rPr lang="es-ES_tradnl" sz="2000" dirty="0" smtClean="0"/>
              <a:t>tempranas (8,9 Y 7,5 </a:t>
            </a:r>
            <a:r>
              <a:rPr lang="es-ES_tradnl" sz="2000" dirty="0" err="1" smtClean="0"/>
              <a:t>pl</a:t>
            </a:r>
            <a:r>
              <a:rPr lang="es-ES_tradnl" sz="2000" dirty="0" smtClean="0"/>
              <a:t> m</a:t>
            </a:r>
            <a:r>
              <a:rPr lang="es-ES_tradnl" sz="2000" baseline="30000" dirty="0" smtClean="0"/>
              <a:t>-2 </a:t>
            </a:r>
            <a:r>
              <a:rPr lang="es-ES_tradnl" sz="2000" dirty="0" smtClean="0"/>
              <a:t>respectivamente). NG </a:t>
            </a:r>
            <a:r>
              <a:rPr lang="es-ES_tradnl" sz="2000" dirty="0"/>
              <a:t>cayó en STA y se asoció estrechamente con la DENS en ambas </a:t>
            </a:r>
            <a:r>
              <a:rPr lang="es-ES_tradnl" sz="2000" dirty="0" smtClean="0"/>
              <a:t>FS. </a:t>
            </a:r>
            <a:r>
              <a:rPr lang="es-ES_tradnl" sz="2000" dirty="0"/>
              <a:t>Testigo 1 presentó el mayor NG y los otros </a:t>
            </a:r>
            <a:r>
              <a:rPr lang="es-ES_tradnl" sz="2000" dirty="0" smtClean="0"/>
              <a:t>3 híbridos </a:t>
            </a:r>
            <a:r>
              <a:rPr lang="es-ES_tradnl" sz="2000" dirty="0"/>
              <a:t>los mayores </a:t>
            </a:r>
            <a:r>
              <a:rPr lang="es-ES_tradnl" sz="2000" dirty="0" smtClean="0"/>
              <a:t>PG. </a:t>
            </a:r>
            <a:r>
              <a:rPr lang="es-ES_tradnl" sz="2000" dirty="0"/>
              <a:t>El PG relativo cayó al atrasar la FS y aumentar la DENS. </a:t>
            </a:r>
            <a:r>
              <a:rPr lang="es-ES_tradnl" sz="2000" dirty="0" err="1"/>
              <a:t>Next</a:t>
            </a:r>
            <a:r>
              <a:rPr lang="es-ES_tradnl" sz="2000" dirty="0"/>
              <a:t> 20.6PW mostró una elevada estabilidad de PG a través de DENS en ambas </a:t>
            </a:r>
            <a:r>
              <a:rPr lang="es-ES_tradnl" sz="2000" dirty="0" smtClean="0"/>
              <a:t>FS</a:t>
            </a:r>
            <a:endParaRPr lang="es-AR" sz="2000" baseline="30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34748" y="13505790"/>
            <a:ext cx="53897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Los experimentos se condujeron bajo secano en Pergamino, Bs As (</a:t>
            </a:r>
            <a:r>
              <a:rPr lang="es-AR" sz="2000" dirty="0"/>
              <a:t>33°53</a:t>
            </a:r>
            <a:r>
              <a:rPr lang="es-ES_tradnl" sz="2000" dirty="0"/>
              <a:t>'S, </a:t>
            </a:r>
            <a:r>
              <a:rPr lang="es-ES_tradnl" sz="2000" dirty="0" smtClean="0"/>
              <a:t>60º34'O), </a:t>
            </a:r>
            <a:r>
              <a:rPr lang="es-ES_tradnl" sz="2000" dirty="0"/>
              <a:t>Ramallo, Bs As (</a:t>
            </a:r>
            <a:r>
              <a:rPr lang="es-AR" sz="2000" dirty="0"/>
              <a:t>33°19</a:t>
            </a:r>
            <a:r>
              <a:rPr lang="es-ES_tradnl" sz="2000" dirty="0"/>
              <a:t>'S, 60º12'O</a:t>
            </a:r>
            <a:r>
              <a:rPr lang="es-ES_tradnl" sz="2000" dirty="0" smtClean="0"/>
              <a:t>) </a:t>
            </a:r>
            <a:r>
              <a:rPr lang="es-ES_tradnl" sz="2000" dirty="0"/>
              <a:t>y Lincoln </a:t>
            </a:r>
            <a:r>
              <a:rPr lang="es-ES_tradnl" sz="2000" dirty="0" smtClean="0"/>
              <a:t>(</a:t>
            </a:r>
            <a:r>
              <a:rPr lang="es-AR" sz="2000" dirty="0" smtClean="0"/>
              <a:t>34°51</a:t>
            </a:r>
            <a:r>
              <a:rPr lang="es-ES_tradnl" sz="2000" dirty="0" smtClean="0"/>
              <a:t>'S</a:t>
            </a:r>
            <a:r>
              <a:rPr lang="es-ES_tradnl" sz="2000" dirty="0"/>
              <a:t>, </a:t>
            </a:r>
            <a:r>
              <a:rPr lang="es-ES_tradnl" sz="2000" dirty="0" smtClean="0"/>
              <a:t>61º31'O)</a:t>
            </a:r>
            <a:r>
              <a:rPr lang="es-ES_tradnl" sz="2000" dirty="0" smtClean="0"/>
              <a:t> </a:t>
            </a:r>
            <a:r>
              <a:rPr lang="es-ES_tradnl" sz="2000" dirty="0"/>
              <a:t>La siembras tempranas fueron realizadas el </a:t>
            </a:r>
            <a:r>
              <a:rPr lang="es-ES_tradnl" sz="2000" dirty="0" smtClean="0"/>
              <a:t>18/09/2016 </a:t>
            </a:r>
            <a:r>
              <a:rPr lang="es-ES_tradnl" sz="2000" dirty="0"/>
              <a:t>y </a:t>
            </a:r>
            <a:r>
              <a:rPr lang="es-ES_tradnl" sz="2000" dirty="0" smtClean="0"/>
              <a:t>5/10/2016 en Lincoln y Pergamino, respectivamente y las tardías </a:t>
            </a:r>
            <a:r>
              <a:rPr lang="es-ES_tradnl" sz="2000" dirty="0"/>
              <a:t>el </a:t>
            </a:r>
            <a:r>
              <a:rPr lang="es-ES_tradnl" sz="2000" dirty="0" smtClean="0"/>
              <a:t>10/12/2016 </a:t>
            </a:r>
            <a:r>
              <a:rPr lang="es-ES_tradnl" sz="2000" dirty="0"/>
              <a:t>y </a:t>
            </a:r>
            <a:r>
              <a:rPr lang="es-ES_tradnl" sz="2000" dirty="0" smtClean="0"/>
              <a:t>14/12/2016 </a:t>
            </a:r>
            <a:r>
              <a:rPr lang="es-ES_tradnl" sz="2000" dirty="0"/>
              <a:t>en </a:t>
            </a:r>
            <a:r>
              <a:rPr lang="es-ES_tradnl" sz="2000" dirty="0" smtClean="0"/>
              <a:t>Lincoln </a:t>
            </a:r>
            <a:r>
              <a:rPr lang="es-ES_tradnl" sz="2000" dirty="0"/>
              <a:t>y Ramallo, respectivamente. </a:t>
            </a:r>
            <a:r>
              <a:rPr lang="es-ES_tradnl" sz="2000" dirty="0" smtClean="0"/>
              <a:t> Los lotes fueron fertilizados a las dosis de uso del productor para alto rendimiento. Se </a:t>
            </a:r>
            <a:r>
              <a:rPr lang="es-ES_tradnl" sz="2000" dirty="0"/>
              <a:t>utilizaron 4 híbridos de maíz liberados en los </a:t>
            </a:r>
            <a:r>
              <a:rPr lang="es-ES_tradnl" sz="2000" dirty="0" smtClean="0"/>
              <a:t>cuatro </a:t>
            </a:r>
            <a:r>
              <a:rPr lang="es-ES_tradnl" sz="2000" dirty="0"/>
              <a:t>últimos años (NEXT 20.6PW, NEXT22.6PW, </a:t>
            </a:r>
            <a:r>
              <a:rPr lang="es-ES_tradnl" sz="2000" dirty="0" smtClean="0"/>
              <a:t>DS507PW </a:t>
            </a:r>
            <a:r>
              <a:rPr lang="es-ES_tradnl" sz="2000" dirty="0"/>
              <a:t>Y </a:t>
            </a:r>
            <a:r>
              <a:rPr lang="es-ES_tradnl" sz="2000" dirty="0" smtClean="0"/>
              <a:t>Testigo 1) </a:t>
            </a:r>
            <a:r>
              <a:rPr lang="es-ES_tradnl" sz="2000" dirty="0"/>
              <a:t>combinados con </a:t>
            </a:r>
            <a:r>
              <a:rPr lang="es-ES_tradnl" sz="2000" dirty="0" smtClean="0"/>
              <a:t>6 </a:t>
            </a:r>
            <a:r>
              <a:rPr lang="es-ES_tradnl" sz="2000" dirty="0"/>
              <a:t>densidades poblacionales </a:t>
            </a:r>
            <a:r>
              <a:rPr lang="es-ES_tradnl" sz="2000" dirty="0" smtClean="0"/>
              <a:t>(3,1; 4,5; 6,0; 7,5; 8,9 y 10,4 </a:t>
            </a:r>
            <a:r>
              <a:rPr lang="es-ES_tradnl" sz="2000" dirty="0" err="1"/>
              <a:t>pl</a:t>
            </a:r>
            <a:r>
              <a:rPr lang="es-ES_tradnl" sz="2000" dirty="0"/>
              <a:t> m</a:t>
            </a:r>
            <a:r>
              <a:rPr lang="es-ES_tradnl" sz="2000" baseline="30000" dirty="0"/>
              <a:t>-2 </a:t>
            </a:r>
            <a:r>
              <a:rPr lang="es-ES_tradnl" sz="2000" dirty="0" smtClean="0"/>
              <a:t>logradas a cosecha. </a:t>
            </a:r>
            <a:r>
              <a:rPr lang="es-ES_tradnl" sz="2000" dirty="0"/>
              <a:t>El diseño experimental fue parcelas divididas con </a:t>
            </a:r>
            <a:r>
              <a:rPr lang="es-ES_tradnl" sz="2000" dirty="0" smtClean="0"/>
              <a:t>la densidad poblacional </a:t>
            </a:r>
            <a:r>
              <a:rPr lang="es-ES_tradnl" sz="2000" dirty="0"/>
              <a:t>como parcela principal y </a:t>
            </a:r>
            <a:r>
              <a:rPr lang="es-ES_tradnl" sz="2000" dirty="0" smtClean="0"/>
              <a:t>los híbridos como </a:t>
            </a:r>
            <a:r>
              <a:rPr lang="es-ES_tradnl" sz="2000" dirty="0"/>
              <a:t>sub-parcela. La parcela principal fue dispuesta en bloques completos aleatorizados con dos repeticiones. Cada unidad experimental fue de cuatro surcos por 5 m de longitud. Se midió rendimiento en grano (RG), número, peso y humedad de granos, vuelco y quebrado</a:t>
            </a:r>
            <a:endParaRPr lang="es-AR" sz="20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251663" y="4759936"/>
            <a:ext cx="55230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/>
              <a:t>Las siembras tardías (STA) de maíz (Diciembre y Enero) se han incrementado en los últimos 10 años hasta llegar a 60% del área total de maíz en Argentina. Aunque de menor potencial de rendimiento que las fechas tempranas y mayor presión de plagas y enfermedades, su adopción se basa en el menor riesgo de estrés hídrico-térmico en floración y a la mayor oferta de nutrientes a la siembra. Los híbridos con mejor tolerancia a plagas y enfermedades han permitido alcanzar rendimientos promedio interanuales mayores que los de siembras tempranas en muchas áreas de la región </a:t>
            </a:r>
            <a:r>
              <a:rPr lang="es-ES_tradnl" sz="2000" dirty="0" smtClean="0"/>
              <a:t>Pampeana (</a:t>
            </a:r>
            <a:r>
              <a:rPr lang="es-ES_tradnl" sz="2000" dirty="0" err="1" smtClean="0"/>
              <a:t>Ferraris</a:t>
            </a:r>
            <a:r>
              <a:rPr lang="es-ES_tradnl" sz="2000" dirty="0" smtClean="0"/>
              <a:t>, 2017). </a:t>
            </a:r>
            <a:r>
              <a:rPr lang="es-ES_tradnl" sz="2000" dirty="0"/>
              <a:t>No obstante debido al menor potencial de rendimiento de STA es común observar una estrategia de bajos insumos (híbridos de menor precio, baja densidad poblacional y fertilización casi nula). Asimismo es escasa la información del efecto combinado de </a:t>
            </a:r>
            <a:r>
              <a:rPr lang="es-ES_tradnl" sz="2000" dirty="0" smtClean="0"/>
              <a:t>híbrido y  </a:t>
            </a:r>
            <a:r>
              <a:rPr lang="es-ES_tradnl" sz="2000" dirty="0"/>
              <a:t>densidad poblacional </a:t>
            </a:r>
            <a:r>
              <a:rPr lang="es-ES_tradnl" sz="2000" dirty="0" smtClean="0"/>
              <a:t>en </a:t>
            </a:r>
            <a:r>
              <a:rPr lang="es-ES_tradnl" sz="2000" dirty="0"/>
              <a:t>siembras tempranas comparadas con tardías. El objetivo del trabajo fue evaluar, en la zona Núcleo Maicera, el efecto combinado de </a:t>
            </a:r>
            <a:r>
              <a:rPr lang="es-ES_tradnl" sz="2000" dirty="0" smtClean="0"/>
              <a:t>Hibrido y Densidad sobre </a:t>
            </a:r>
            <a:r>
              <a:rPr lang="es-ES_tradnl" sz="2000" dirty="0"/>
              <a:t>el rendimiento en </a:t>
            </a:r>
            <a:r>
              <a:rPr lang="es-ES_tradnl" sz="2000" dirty="0" smtClean="0"/>
              <a:t>grano y sus componentes </a:t>
            </a:r>
            <a:r>
              <a:rPr lang="es-ES_tradnl" sz="2000" dirty="0"/>
              <a:t>en siembras tempranas y tardías </a:t>
            </a:r>
            <a:r>
              <a:rPr lang="es-ES_tradnl" sz="2000" dirty="0" smtClean="0"/>
              <a:t>de maíz</a:t>
            </a:r>
            <a:endParaRPr lang="es-AR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20713" y="1540044"/>
            <a:ext cx="10508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EFECTO DE LA DENSIDAD POBLACIONAL Y EL HÍBRIDO SOBRE EL RENDIMIENTO  DE MAÍZ EN SIEMBRAS TEMPRANAS Y TARDIAS DE LA REGION PAMPEANA ARGENTINA</a:t>
            </a:r>
            <a:endParaRPr lang="es-ES_tradnl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64801" y="2513198"/>
            <a:ext cx="124456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Sergio Uhart</a:t>
            </a:r>
            <a:r>
              <a:rPr lang="es-ES_tradnl" sz="2400" baseline="30000" dirty="0"/>
              <a:t>1</a:t>
            </a:r>
            <a:r>
              <a:rPr lang="es-ES_tradnl" sz="2400" dirty="0" smtClean="0"/>
              <a:t>, </a:t>
            </a:r>
            <a:r>
              <a:rPr lang="es-ES_tradnl" sz="2400" dirty="0"/>
              <a:t>Constanza Mazzini</a:t>
            </a:r>
            <a:r>
              <a:rPr lang="es-ES_tradnl" sz="2400" baseline="30000" dirty="0"/>
              <a:t>1</a:t>
            </a:r>
            <a:r>
              <a:rPr lang="es-ES_tradnl" sz="2400" dirty="0"/>
              <a:t> </a:t>
            </a:r>
            <a:endParaRPr lang="es-AR" sz="2400" dirty="0"/>
          </a:p>
          <a:p>
            <a:endParaRPr lang="es-ES_tradn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35861" y="2925914"/>
            <a:ext cx="124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aseline="30000" dirty="0" smtClean="0"/>
              <a:t>1</a:t>
            </a:r>
            <a:r>
              <a:rPr lang="es-ES_tradnl" sz="2400" dirty="0" smtClean="0"/>
              <a:t>Dow </a:t>
            </a:r>
            <a:r>
              <a:rPr lang="es-ES_tradnl" sz="2400" dirty="0"/>
              <a:t>AgroSciences Argentina </a:t>
            </a:r>
            <a:r>
              <a:rPr lang="es-ES_tradnl" sz="2400" dirty="0" smtClean="0"/>
              <a:t>SRL</a:t>
            </a:r>
            <a:endParaRPr lang="es-ES_trad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DOW RESTRICTED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971" y="10371028"/>
            <a:ext cx="554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200" dirty="0">
                <a:ea typeface="Times New Roman" panose="02020603050405020304" pitchFamily="18" charset="0"/>
              </a:rPr>
              <a:t>Figura 1: Efecto de la densidad poblacional </a:t>
            </a:r>
            <a:r>
              <a:rPr lang="es-ES_tradnl" sz="1200" dirty="0" smtClean="0">
                <a:ea typeface="Times New Roman" panose="02020603050405020304" pitchFamily="18" charset="0"/>
              </a:rPr>
              <a:t> </a:t>
            </a:r>
            <a:r>
              <a:rPr lang="es-ES_tradnl" sz="1200" dirty="0">
                <a:ea typeface="Times New Roman" panose="02020603050405020304" pitchFamily="18" charset="0"/>
              </a:rPr>
              <a:t>sobe el rendimiento de grano </a:t>
            </a:r>
            <a:r>
              <a:rPr lang="es-ES_tradnl" sz="1200" dirty="0" smtClean="0">
                <a:ea typeface="Times New Roman" panose="02020603050405020304" pitchFamily="18" charset="0"/>
              </a:rPr>
              <a:t>de 4 híbridos de en siembras tempranas y tardías (promedio de dos localidades para cada FS)   </a:t>
            </a:r>
            <a:endParaRPr lang="es-AR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1529" y="16178401"/>
            <a:ext cx="53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200" dirty="0">
                <a:ea typeface="Times New Roman" panose="02020603050405020304" pitchFamily="18" charset="0"/>
              </a:rPr>
              <a:t>Figura 2: Efecto de la densidad poblacional </a:t>
            </a:r>
            <a:r>
              <a:rPr lang="es-ES_tradnl" sz="1200" dirty="0" smtClean="0">
                <a:ea typeface="Times New Roman" panose="02020603050405020304" pitchFamily="18" charset="0"/>
              </a:rPr>
              <a:t>sobre el peso de grano relativo (respecto del máximo de </a:t>
            </a:r>
            <a:r>
              <a:rPr lang="es-ES_tradnl" sz="1200" dirty="0" smtClean="0">
                <a:ea typeface="Times New Roman" panose="02020603050405020304" pitchFamily="18" charset="0"/>
              </a:rPr>
              <a:t>cada experimento)</a:t>
            </a:r>
            <a:r>
              <a:rPr lang="es-ES_tradnl" sz="1200" dirty="0" smtClean="0">
                <a:ea typeface="Times New Roman" panose="02020603050405020304" pitchFamily="18" charset="0"/>
              </a:rPr>
              <a:t> para cuatro híbridos de maíz en dos </a:t>
            </a:r>
            <a:r>
              <a:rPr lang="es-ES_tradnl" sz="1200" dirty="0">
                <a:ea typeface="Times New Roman" panose="02020603050405020304" pitchFamily="18" charset="0"/>
              </a:rPr>
              <a:t>fechas de </a:t>
            </a:r>
            <a:r>
              <a:rPr lang="es-ES_tradnl" sz="1200" dirty="0" smtClean="0">
                <a:ea typeface="Times New Roman" panose="02020603050405020304" pitchFamily="18" charset="0"/>
              </a:rPr>
              <a:t>siembra (promedio de dos localidades para cada FS)</a:t>
            </a:r>
            <a:endParaRPr lang="es-AR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7" name="CuadroTexto 29"/>
          <p:cNvSpPr txBox="1"/>
          <p:nvPr/>
        </p:nvSpPr>
        <p:spPr>
          <a:xfrm>
            <a:off x="935861" y="3297024"/>
            <a:ext cx="592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hlinkClick r:id="rId6"/>
              </a:rPr>
              <a:t>suhart@dow.com</a:t>
            </a:r>
            <a:r>
              <a:rPr lang="es-ES_tradnl" sz="2400" dirty="0" smtClean="0"/>
              <a:t>; mcmazzini@dow.com</a:t>
            </a:r>
            <a:endParaRPr lang="es-ES_tradnl" sz="2400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218" y="13315970"/>
            <a:ext cx="5450518" cy="293019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232544" y="4712093"/>
            <a:ext cx="583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Se registraron diferencias entre fechas de siembra (FS) con mayores rendimientos para las tempranas. No hubo diferencias entre híbridos ni interacción HIB x FS.  Las poblaciones intermedias a altas produjeron mayores rendimientos que las 3 densidades más bajas. No hubo interacción DENS x HIB y se registró interacción DENS x FS, con poblaciones óptimas mayores para las siembras tempranas (</a:t>
            </a:r>
            <a:r>
              <a:rPr lang="es-ES_tradnl" sz="2000" dirty="0" err="1" smtClean="0"/>
              <a:t>Fig</a:t>
            </a:r>
            <a:r>
              <a:rPr lang="es-ES_tradnl" sz="2000" dirty="0" smtClean="0"/>
              <a:t> 1). Las STA presentaron rendimiento crecientes hasta 7,5 </a:t>
            </a:r>
            <a:r>
              <a:rPr lang="es-ES_tradnl" sz="2000" dirty="0" err="1" smtClean="0"/>
              <a:t>pl</a:t>
            </a:r>
            <a:r>
              <a:rPr lang="es-ES_tradnl" sz="2000" dirty="0" smtClean="0"/>
              <a:t> m</a:t>
            </a:r>
            <a:r>
              <a:rPr lang="es-ES_tradnl" sz="2000" baseline="30000" dirty="0" smtClean="0"/>
              <a:t>-2 </a:t>
            </a:r>
            <a:r>
              <a:rPr lang="es-ES_tradnl" sz="2000" dirty="0" smtClean="0"/>
              <a:t>y las tempranas hasta 8,9 </a:t>
            </a:r>
            <a:r>
              <a:rPr lang="es-ES_tradnl" sz="2000" dirty="0" err="1" smtClean="0"/>
              <a:t>pl</a:t>
            </a:r>
            <a:r>
              <a:rPr lang="es-ES_tradnl" sz="2000" dirty="0" smtClean="0"/>
              <a:t> m</a:t>
            </a:r>
            <a:r>
              <a:rPr lang="es-ES_tradnl" sz="2000" baseline="30000" dirty="0" smtClean="0"/>
              <a:t>-2</a:t>
            </a:r>
            <a:endParaRPr lang="es-AR" sz="2000" baseline="30000" dirty="0"/>
          </a:p>
        </p:txBody>
      </p:sp>
      <p:sp>
        <p:nvSpPr>
          <p:cNvPr id="41" name="Rectangle 40"/>
          <p:cNvSpPr/>
          <p:nvPr/>
        </p:nvSpPr>
        <p:spPr>
          <a:xfrm>
            <a:off x="7267910" y="10821896"/>
            <a:ext cx="583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El número de granos m</a:t>
            </a:r>
            <a:r>
              <a:rPr lang="es-ES_tradnl" sz="2000" baseline="30000" dirty="0" smtClean="0"/>
              <a:t>-2</a:t>
            </a:r>
            <a:r>
              <a:rPr lang="es-ES_tradnl" sz="2000" dirty="0" smtClean="0"/>
              <a:t>(NG) cayó en STA y se asoció estrechamente con la DENS en ambas fechas de siembra. Testigo 1 presentó el mayor NG y los otros 3 híbridos los mayores peso de granos (PG). El PG relativo cayó al atrasar la FS y aumentar la DENS. </a:t>
            </a:r>
            <a:r>
              <a:rPr lang="es-ES_tradnl" sz="2000" dirty="0" err="1" smtClean="0"/>
              <a:t>Next</a:t>
            </a:r>
            <a:r>
              <a:rPr lang="es-ES_tradnl" sz="2000" dirty="0" smtClean="0"/>
              <a:t> 20.6PW mostró una elevada estabilidad de PG a través de DENS en ambas FS y </a:t>
            </a:r>
            <a:r>
              <a:rPr lang="es-ES_tradnl" sz="2000" dirty="0" err="1" smtClean="0"/>
              <a:t>Next</a:t>
            </a:r>
            <a:r>
              <a:rPr lang="es-ES_tradnl" sz="2000" dirty="0" smtClean="0"/>
              <a:t> 22.6 y DS507PW en siembras tempranas (</a:t>
            </a:r>
            <a:r>
              <a:rPr lang="es-ES_tradnl" sz="2000" dirty="0" err="1" smtClean="0"/>
              <a:t>Fig</a:t>
            </a:r>
            <a:r>
              <a:rPr lang="es-ES_tradnl" sz="2000" dirty="0" smtClean="0"/>
              <a:t> 2)</a:t>
            </a:r>
            <a:endParaRPr lang="es-AR" sz="2000" baseline="30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910" y="7879584"/>
            <a:ext cx="5629371" cy="247620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290254" y="17057378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CONCLUSIONES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800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Uhart, Sergio (S)</cp:lastModifiedBy>
  <cp:revision>28</cp:revision>
  <dcterms:created xsi:type="dcterms:W3CDTF">2017-09-01T21:50:38Z</dcterms:created>
  <dcterms:modified xsi:type="dcterms:W3CDTF">2017-09-13T06:34:24Z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_Steward">
    <vt:lpwstr>u653252</vt:lpwstr>
  </property>
  <property fmtid="{D5CDD505-2E9C-101B-9397-08002B2CF9AE}" pid="4" name="Update_Footer">
    <vt:lpwstr>No</vt:lpwstr>
  </property>
  <property fmtid="{D5CDD505-2E9C-101B-9397-08002B2CF9AE}" pid="5" name="Radio_Button">
    <vt:lpwstr>NONE</vt:lpwstr>
  </property>
  <property fmtid="{D5CDD505-2E9C-101B-9397-08002B2CF9AE}" pid="6" name="Information_Classification">
    <vt:lpwstr>DOW RESTRICTED</vt:lpwstr>
  </property>
  <property fmtid="{D5CDD505-2E9C-101B-9397-08002B2CF9AE}" pid="7" name="Record_Title_ID">
    <vt:lpwstr>72</vt:lpwstr>
  </property>
  <property fmtid="{D5CDD505-2E9C-101B-9397-08002B2CF9AE}" pid="8" name="Last_Reviewed_Date">
    <vt:lpwstr/>
  </property>
  <property fmtid="{D5CDD505-2E9C-101B-9397-08002B2CF9AE}" pid="9" name="Retention_Review_Frequency">
    <vt:lpwstr/>
  </property>
</Properties>
</file>